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 id="2147483659" r:id="rId5"/>
  </p:sldMasterIdLst>
  <p:notesMasterIdLst>
    <p:notesMasterId r:id="rId62"/>
  </p:notesMasterIdLst>
  <p:handoutMasterIdLst>
    <p:handoutMasterId r:id="rId63"/>
  </p:handoutMasterIdLst>
  <p:sldIdLst>
    <p:sldId id="486" r:id="rId6"/>
    <p:sldId id="408" r:id="rId7"/>
    <p:sldId id="409" r:id="rId8"/>
    <p:sldId id="410" r:id="rId9"/>
    <p:sldId id="411" r:id="rId10"/>
    <p:sldId id="414" r:id="rId11"/>
    <p:sldId id="446" r:id="rId12"/>
    <p:sldId id="412" r:id="rId13"/>
    <p:sldId id="413" r:id="rId14"/>
    <p:sldId id="445" r:id="rId15"/>
    <p:sldId id="459" r:id="rId16"/>
    <p:sldId id="416" r:id="rId17"/>
    <p:sldId id="417" r:id="rId18"/>
    <p:sldId id="418" r:id="rId19"/>
    <p:sldId id="419" r:id="rId20"/>
    <p:sldId id="420" r:id="rId21"/>
    <p:sldId id="421" r:id="rId22"/>
    <p:sldId id="487" r:id="rId23"/>
    <p:sldId id="422" r:id="rId24"/>
    <p:sldId id="423" r:id="rId25"/>
    <p:sldId id="488" r:id="rId26"/>
    <p:sldId id="448" r:id="rId27"/>
    <p:sldId id="424" r:id="rId28"/>
    <p:sldId id="425" r:id="rId29"/>
    <p:sldId id="426" r:id="rId30"/>
    <p:sldId id="427" r:id="rId31"/>
    <p:sldId id="428" r:id="rId32"/>
    <p:sldId id="429" r:id="rId33"/>
    <p:sldId id="430" r:id="rId34"/>
    <p:sldId id="431" r:id="rId35"/>
    <p:sldId id="432" r:id="rId36"/>
    <p:sldId id="434" r:id="rId37"/>
    <p:sldId id="462" r:id="rId38"/>
    <p:sldId id="463" r:id="rId39"/>
    <p:sldId id="435" r:id="rId40"/>
    <p:sldId id="436" r:id="rId41"/>
    <p:sldId id="437" r:id="rId42"/>
    <p:sldId id="438" r:id="rId43"/>
    <p:sldId id="439" r:id="rId44"/>
    <p:sldId id="440" r:id="rId45"/>
    <p:sldId id="441" r:id="rId46"/>
    <p:sldId id="489" r:id="rId47"/>
    <p:sldId id="442" r:id="rId48"/>
    <p:sldId id="443" r:id="rId49"/>
    <p:sldId id="444" r:id="rId50"/>
    <p:sldId id="449" r:id="rId51"/>
    <p:sldId id="451" r:id="rId52"/>
    <p:sldId id="450" r:id="rId53"/>
    <p:sldId id="454" r:id="rId54"/>
    <p:sldId id="452" r:id="rId55"/>
    <p:sldId id="453" r:id="rId56"/>
    <p:sldId id="455" r:id="rId57"/>
    <p:sldId id="456" r:id="rId58"/>
    <p:sldId id="457" r:id="rId59"/>
    <p:sldId id="458" r:id="rId60"/>
    <p:sldId id="298" r:id="rId61"/>
  </p:sldIdLst>
  <p:sldSz cx="9144000" cy="6858000" type="screen4x3"/>
  <p:notesSz cx="6858000" cy="9144000"/>
  <p:embeddedFontLst>
    <p:embeddedFont>
      <p:font typeface="Noto Sans Symbols" panose="020B0604020202020204" charset="0"/>
      <p:regular r:id="rId64"/>
      <p:bold r:id="rId65"/>
      <p:italic r:id="rId66"/>
      <p:boldItalic r:id="rId67"/>
    </p:embeddedFont>
    <p:embeddedFont>
      <p:font typeface="Verdana" panose="020B0604030504040204" pitchFamily="34" charset="0"/>
      <p:regular r:id="rId68"/>
      <p:bold r:id="rId69"/>
      <p:italic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952" userDrawn="1">
          <p15:clr>
            <a:srgbClr val="A4A3A4"/>
          </p15:clr>
        </p15:guide>
        <p15:guide id="2" pos="295" userDrawn="1">
          <p15:clr>
            <a:srgbClr val="A4A3A4"/>
          </p15:clr>
        </p15:guide>
        <p15:guide id="4" orient="horz" pos="119" userDrawn="1">
          <p15:clr>
            <a:srgbClr val="A4A3A4"/>
          </p15:clr>
        </p15:guide>
        <p15:guide id="5" orient="horz" pos="822" userDrawn="1">
          <p15:clr>
            <a:srgbClr val="A4A3A4"/>
          </p15:clr>
        </p15:guide>
        <p15:guide id="6" orient="horz" pos="981" userDrawn="1">
          <p15:clr>
            <a:srgbClr val="A4A3A4"/>
          </p15:clr>
        </p15:guide>
        <p15:guide id="7" pos="5465"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7" name="Buonanno, Lena" initials="BL" lastIdx="17" clrIdx="7">
    <p:extLst>
      <p:ext uri="{19B8F6BF-5375-455C-9EA6-DF929625EA0E}">
        <p15:presenceInfo xmlns:p15="http://schemas.microsoft.com/office/powerpoint/2012/main" userId="S::lena.buonanno@pearson.com::b7db25ab-1acc-4b12-b56c-c0da7966ba58" providerId="AD"/>
      </p:ext>
    </p:extLst>
  </p:cmAuthor>
  <p:cmAuthor id="1" name="Ruchi Sachdev" initials="" lastIdx="8" clrIdx="1"/>
  <p:cmAuthor id="8" name="mike casey" initials="mc" lastIdx="15" clrIdx="8">
    <p:extLst>
      <p:ext uri="{19B8F6BF-5375-455C-9EA6-DF929625EA0E}">
        <p15:presenceInfo xmlns:p15="http://schemas.microsoft.com/office/powerpoint/2012/main" userId="f2cf422709588120" providerId="Windows Live"/>
      </p:ext>
    </p:extLst>
  </p:cmAuthor>
  <p:cmAuthor id="2" name="Sarah Reusché" initials="" lastIdx="13" clrIdx="2"/>
  <p:cmAuthor id="9" name="Mike K Casey " initials="MKC" lastIdx="2" clrIdx="9">
    <p:extLst>
      <p:ext uri="{19B8F6BF-5375-455C-9EA6-DF929625EA0E}">
        <p15:presenceInfo xmlns:p15="http://schemas.microsoft.com/office/powerpoint/2012/main" userId="S-1-5-21-651466693-4105645161-1697256129-3244" providerId="AD"/>
      </p:ext>
    </p:extLst>
  </p:cmAuthor>
  <p:cmAuthor id="3" name="Nitin Shankar" initials="" lastIdx="6" clrIdx="3"/>
  <p:cmAuthor id="10" name="CE" initials="CE" lastIdx="5" clrIdx="10">
    <p:extLst>
      <p:ext uri="{19B8F6BF-5375-455C-9EA6-DF929625EA0E}">
        <p15:presenceInfo xmlns:p15="http://schemas.microsoft.com/office/powerpoint/2012/main" userId="CE" providerId="None"/>
      </p:ext>
    </p:extLst>
  </p:cmAuthor>
  <p:cmAuthor id="4" name="Kristen Flathman" initials="" lastIdx="1" clrIdx="4"/>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3" autoAdjust="0"/>
    <p:restoredTop sz="83456" autoAdjust="0"/>
  </p:normalViewPr>
  <p:slideViewPr>
    <p:cSldViewPr snapToGrid="0" snapToObjects="1">
      <p:cViewPr varScale="1">
        <p:scale>
          <a:sx n="110" d="100"/>
          <a:sy n="110" d="100"/>
        </p:scale>
        <p:origin x="1644" y="108"/>
      </p:cViewPr>
      <p:guideLst>
        <p:guide orient="horz" pos="3952"/>
        <p:guide pos="295"/>
        <p:guide orient="horz" pos="119"/>
        <p:guide orient="horz" pos="822"/>
        <p:guide orient="horz" pos="981"/>
        <p:guide pos="5465"/>
      </p:guideLst>
    </p:cSldViewPr>
  </p:slideViewPr>
  <p:outlineViewPr>
    <p:cViewPr>
      <p:scale>
        <a:sx n="33" d="100"/>
        <a:sy n="33" d="100"/>
      </p:scale>
      <p:origin x="0" y="-67008"/>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handoutMaster" Target="handoutMasters/handoutMaster1.xml"/><Relationship Id="rId68" Type="http://schemas.openxmlformats.org/officeDocument/2006/relationships/font" Target="fonts/font5.fntdata"/><Relationship Id="rId16" Type="http://schemas.openxmlformats.org/officeDocument/2006/relationships/slide" Target="slides/slide1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font" Target="fonts/font3.fntdata"/><Relationship Id="rId74" Type="http://schemas.openxmlformats.org/officeDocument/2006/relationships/viewProps" Target="viewProps.xml"/><Relationship Id="rId5" Type="http://schemas.openxmlformats.org/officeDocument/2006/relationships/slideMaster" Target="slideMasters/slideMaster2.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font" Target="fonts/font1.fntdata"/><Relationship Id="rId69" Type="http://schemas.openxmlformats.org/officeDocument/2006/relationships/font" Target="fonts/font6.fntdata"/><Relationship Id="rId77" Type="http://schemas.microsoft.com/office/2016/11/relationships/changesInfo" Target="changesInfos/changesInfo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font" Target="fonts/font4.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notesMaster" Target="notesMasters/notesMaster1.xml"/><Relationship Id="rId70" Type="http://schemas.openxmlformats.org/officeDocument/2006/relationships/font" Target="fonts/font7.fntdata"/><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font" Target="fonts/font2.fntdata"/><Relationship Id="rId7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font" Target="fonts/font8.fntdata"/><Relationship Id="rId2" Type="http://schemas.openxmlformats.org/officeDocument/2006/relationships/customXml" Target="../customXml/item2.xml"/><Relationship Id="rId29" Type="http://schemas.openxmlformats.org/officeDocument/2006/relationships/slide" Target="slides/slide2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llapandi Murugan" userId="213f20c9-52d8-446b-ab6b-14b65f01aa8b" providerId="ADAL" clId="{56180ABD-5133-430C-AE4A-39A4C9CAC83E}"/>
    <pc:docChg chg="modSld">
      <pc:chgData name="Chellapandi Murugan" userId="213f20c9-52d8-446b-ab6b-14b65f01aa8b" providerId="ADAL" clId="{56180ABD-5133-430C-AE4A-39A4C9CAC83E}" dt="2024-03-23T13:38:42.743" v="2" actId="14100"/>
      <pc:docMkLst>
        <pc:docMk/>
      </pc:docMkLst>
      <pc:sldChg chg="modSp mod">
        <pc:chgData name="Chellapandi Murugan" userId="213f20c9-52d8-446b-ab6b-14b65f01aa8b" providerId="ADAL" clId="{56180ABD-5133-430C-AE4A-39A4C9CAC83E}" dt="2024-03-23T13:38:42.743" v="2" actId="14100"/>
        <pc:sldMkLst>
          <pc:docMk/>
          <pc:sldMk cId="1111529606" sldId="448"/>
        </pc:sldMkLst>
        <pc:spChg chg="mod">
          <ac:chgData name="Chellapandi Murugan" userId="213f20c9-52d8-446b-ab6b-14b65f01aa8b" providerId="ADAL" clId="{56180ABD-5133-430C-AE4A-39A4C9CAC83E}" dt="2024-03-23T13:38:42.743" v="2" actId="14100"/>
          <ac:spMkLst>
            <pc:docMk/>
            <pc:sldMk cId="1111529606" sldId="448"/>
            <ac:spMk id="6"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5/3/2024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wmf>
</file>

<file path=ppt/media/image18.png>
</file>

<file path=ppt/media/image19.png>
</file>

<file path=ppt/media/image2.jpg>
</file>

<file path=ppt/media/image20.png>
</file>

<file path=ppt/media/image21.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X axis represents capital per hour worked, K divided by L, and the truncated Y axis represents real G D P per hour worked, Y divided by L. Projection functions sub 1 through 4 curve from the origin across the graph. Production function sub 1 intersects point (150, 60). Production function sub 2 intersects point (150, 65). Production function sub 3 intersects point (150, 70). Production function sub 4 intersects point (150, 75). The upward trend in the curves depict technological change causing the per worker production function to shift up.</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117555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horizontal axis represents year, and the vertical axis represents growth rate of real G D P per hour worked, and ranges from 0 to 3.0%, in increments of 0.5. The data from the bar graph is as follows. </a:t>
            </a:r>
          </a:p>
          <a:p>
            <a:pPr marL="17145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1800 to 1900, 1.3%</a:t>
            </a:r>
          </a:p>
          <a:p>
            <a:pPr marL="17145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1900 to 1949, 2.2%</a:t>
            </a:r>
          </a:p>
          <a:p>
            <a:pPr marL="17145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1950 to 1973, 2.6%</a:t>
            </a:r>
          </a:p>
          <a:p>
            <a:pPr marL="17145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1974 to 1995, 1.5%</a:t>
            </a:r>
          </a:p>
          <a:p>
            <a:pPr marL="17145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1996 to 2005, 2.4%</a:t>
            </a:r>
          </a:p>
          <a:p>
            <a:pPr marL="17145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2006 to 2022, 1.1%</a:t>
            </a:r>
          </a:p>
          <a:p>
            <a:r>
              <a:rPr lang="en-US" sz="1200" b="0" i="0" u="none" strike="noStrike" kern="1200" cap="none" noProof="0" dirty="0">
                <a:solidFill>
                  <a:schemeClr val="dk1"/>
                </a:solidFill>
                <a:effectLst/>
                <a:latin typeface="Arial"/>
                <a:ea typeface="Arial"/>
                <a:cs typeface="Arial"/>
                <a:sym typeface="Arial"/>
              </a:rPr>
              <a:t>All values are estimated.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304090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X axis represents initial level of real G D P per capita, and the Y axis represents growth in real G D P per capita. The catch up line falls through the center of the graph. The top represents poorer countries that should grow faster and be on this section of the line. At the bottom, richer countries should grow more slowly and be on this section of the line.</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02900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horizontal axis represents real G D P per capita in 1960, and the vertical axis represents average annual growth rate of real G D P per capita, 1960 to 2017, and ranges from 0 to $25,000, in increments of $5,000. The baseline runs from (1,000, 4.5) to (20,000, 1), with countries clustered around the line at the following as follows.</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Korea (1,000, 6.5)</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Taiwan (2,000, 5.4)</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Malaysia (3,000, 4)</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Hong Kong (4,000, 4.5)</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Italy (7,000, 3)</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Norway (12,000, 3)</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New Zealand (14,000, 2)</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United States (18,000, 2.2)</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Switzerland (20,000, 2.2)</a:t>
            </a:r>
          </a:p>
          <a:p>
            <a:r>
              <a:rPr lang="en-US" sz="1200" b="0" i="0" u="none" strike="noStrike" kern="1200" cap="none" noProof="0" dirty="0">
                <a:solidFill>
                  <a:schemeClr val="dk1"/>
                </a:solidFill>
                <a:effectLst/>
                <a:latin typeface="Arial"/>
                <a:ea typeface="Arial"/>
                <a:cs typeface="Arial"/>
                <a:sym typeface="Arial"/>
              </a:rPr>
              <a:t>All values are estimated.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83155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horizontal axis represents real G D P per capita in 1960, and ranges from 0 to 20,000, in increments of 2,000. The vertical axis represents average annual growth rate of real G D P per capita between 1960 and 2017, and ranges from negative 2 to 7%, in increments of 1%. The data from the graph depicts the locations of selected countries as follows.</a:t>
            </a:r>
            <a:br>
              <a:rPr lang="en-US" sz="1200" b="0" i="0" u="none" strike="noStrike" kern="1200" cap="none" dirty="0">
                <a:solidFill>
                  <a:schemeClr val="dk1"/>
                </a:solidFill>
                <a:effectLst/>
                <a:latin typeface="Arial"/>
                <a:ea typeface="Arial"/>
                <a:cs typeface="Arial"/>
                <a:sym typeface="Arial"/>
              </a:rPr>
            </a:br>
            <a:endParaRPr lang="en-US" sz="1200" b="0" i="0" u="none" strike="noStrike" kern="1200" cap="none" dirty="0">
              <a:solidFill>
                <a:schemeClr val="dk1"/>
              </a:solidFill>
              <a:effectLst/>
              <a:latin typeface="Arial"/>
              <a:ea typeface="Arial"/>
              <a:cs typeface="Arial"/>
              <a:sym typeface="Arial"/>
            </a:endParaRP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Botswana (500, 6)</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China (1,000, 4.5)</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Thailand (1,000, 4.6)</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Niger (1,800, negative 1)</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Singapore (2,800, 5.9)</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Democratic Republic of Congo (3,000, negative 1.8)</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Ecuador (4,100, 1.5)</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Hong Kong (4,100, 4.5)</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Jamaica (5,800, 0.8)</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Mexico (6,400, 1.8)</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Ireland (7,600, 4.5)</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Uruguay (7,800, 1.5)</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Norway, (12,400, 2.6)</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United Kingdom (12,800, 1.8)</a:t>
            </a:r>
          </a:p>
          <a:p>
            <a:pPr marL="171450" indent="-171450">
              <a:buFont typeface="Arial" panose="020B0604020202020204" pitchFamily="34" charset="0"/>
              <a:buChar char="•"/>
            </a:pPr>
            <a:r>
              <a:rPr lang="en-US" sz="1200" b="0" i="0" u="none" strike="noStrike" kern="1200" cap="none" dirty="0">
                <a:solidFill>
                  <a:schemeClr val="dk1"/>
                </a:solidFill>
                <a:effectLst/>
                <a:latin typeface="Arial"/>
                <a:ea typeface="Arial"/>
                <a:cs typeface="Arial"/>
                <a:sym typeface="Arial"/>
              </a:rPr>
              <a:t>United States, (19,000, 1.6)</a:t>
            </a:r>
          </a:p>
          <a:p>
            <a:pPr marL="0" indent="0">
              <a:buFont typeface="Arial" panose="020B0604020202020204" pitchFamily="34" charset="0"/>
              <a:buNone/>
            </a:pPr>
            <a:r>
              <a:rPr lang="en-US" sz="1200" b="0" i="0" u="none" strike="noStrike" kern="1200" cap="none" dirty="0">
                <a:solidFill>
                  <a:schemeClr val="dk1"/>
                </a:solidFill>
                <a:effectLst/>
                <a:latin typeface="Arial"/>
                <a:ea typeface="Arial"/>
                <a:cs typeface="Arial"/>
                <a:sym typeface="Arial"/>
              </a:rPr>
              <a:t>All values are estimated.</a:t>
            </a:r>
            <a:endParaRPr lang="en-AU"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472206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Calibri" panose="020F0502020204030204" pitchFamily="34" charset="0"/>
              </a:rPr>
              <a:t>The horizontal axis represents country. The vertical axis represents real G D P per capita relative to U S Real G D P per capita, and ranges from 0 to 100, in increments of 10. The data from the bar graph is as follows.</a:t>
            </a:r>
            <a:br>
              <a:rPr lang="en-US" sz="1800" b="0" i="0" u="none" strike="noStrike" dirty="0">
                <a:solidFill>
                  <a:srgbClr val="000000"/>
                </a:solidFill>
                <a:effectLst/>
                <a:latin typeface="Calibri" panose="020F0502020204030204" pitchFamily="34" charset="0"/>
              </a:rPr>
            </a:br>
            <a:r>
              <a:rPr lang="en-US" sz="1800" b="0" i="0" u="none" strike="noStrike" dirty="0">
                <a:solidFill>
                  <a:srgbClr val="000000"/>
                </a:solidFill>
                <a:effectLst/>
                <a:latin typeface="Calibri" panose="020F0502020204030204" pitchFamily="34" charset="0"/>
              </a:rPr>
              <a:t>• 1990. United Kingdom, 78. France, 80. Germany, 82. Italy, 78. Spain, 65. Japan, 90. Canada, 88</a:t>
            </a:r>
            <a:br>
              <a:rPr lang="en-US" sz="1800" b="0" i="0" u="none" strike="noStrike" dirty="0">
                <a:solidFill>
                  <a:srgbClr val="000000"/>
                </a:solidFill>
                <a:effectLst/>
                <a:latin typeface="Calibri" panose="020F0502020204030204" pitchFamily="34" charset="0"/>
              </a:rPr>
            </a:br>
            <a:r>
              <a:rPr lang="en-US" sz="1800" b="0" i="0" u="none" strike="noStrike" dirty="0">
                <a:solidFill>
                  <a:srgbClr val="000000"/>
                </a:solidFill>
                <a:effectLst/>
                <a:latin typeface="Calibri" panose="020F0502020204030204" pitchFamily="34" charset="0"/>
              </a:rPr>
              <a:t>• 2022. United Kingdom, 70. France, 68. Germany, 80. Italy, 65. Spain, 60. Japan, 68 Canada, 75.</a:t>
            </a:r>
            <a:br>
              <a:rPr lang="en-US" sz="1800" b="0" i="0" u="none" strike="noStrike" dirty="0">
                <a:solidFill>
                  <a:srgbClr val="000000"/>
                </a:solidFill>
                <a:effectLst/>
                <a:latin typeface="Calibri" panose="020F0502020204030204" pitchFamily="34" charset="0"/>
              </a:rPr>
            </a:br>
            <a:r>
              <a:rPr lang="en-US" sz="1800" b="0" i="0" u="none" strike="noStrike" dirty="0">
                <a:solidFill>
                  <a:srgbClr val="000000"/>
                </a:solidFill>
                <a:effectLst/>
                <a:latin typeface="Calibri" panose="020F0502020204030204" pitchFamily="34" charset="0"/>
              </a:rPr>
              <a:t>All values are estimated.</a:t>
            </a:r>
            <a:r>
              <a:rPr lang="en-US" dirty="0"/>
              <a:t> </a:t>
            </a:r>
            <a:endParaRPr lang="en-AU"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272784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Calibri" panose="020F0502020204030204" pitchFamily="34" charset="0"/>
              </a:rPr>
              <a:t>The horizontal axis represents year, and the vertical axis represents growth rate of real G D P per capita. The data from the bar graph is as follows.</a:t>
            </a:r>
            <a:br>
              <a:rPr lang="en-US" sz="1800" b="0" i="0" u="none" strike="noStrike" dirty="0">
                <a:solidFill>
                  <a:srgbClr val="000000"/>
                </a:solidFill>
                <a:effectLst/>
                <a:latin typeface="Calibri" panose="020F0502020204030204" pitchFamily="34" charset="0"/>
              </a:rPr>
            </a:br>
            <a:r>
              <a:rPr lang="en-US" sz="1800" b="0" i="0" u="none" strike="noStrike" dirty="0">
                <a:solidFill>
                  <a:srgbClr val="000000"/>
                </a:solidFill>
                <a:effectLst/>
                <a:latin typeface="Calibri" panose="020F0502020204030204" pitchFamily="34" charset="0"/>
              </a:rPr>
              <a:t>• 1980 to 1989. China, 8. Mexico, negative 0.5.</a:t>
            </a:r>
            <a:br>
              <a:rPr lang="en-US" sz="1800" b="0" i="0" u="none" strike="noStrike" dirty="0">
                <a:solidFill>
                  <a:srgbClr val="000000"/>
                </a:solidFill>
                <a:effectLst/>
                <a:latin typeface="Calibri" panose="020F0502020204030204" pitchFamily="34" charset="0"/>
              </a:rPr>
            </a:br>
            <a:r>
              <a:rPr lang="en-US" sz="1800" b="0" i="0" u="none" strike="noStrike" dirty="0">
                <a:solidFill>
                  <a:srgbClr val="000000"/>
                </a:solidFill>
                <a:effectLst/>
                <a:latin typeface="Calibri" panose="020F0502020204030204" pitchFamily="34" charset="0"/>
              </a:rPr>
              <a:t>• 1990 to 1999. China, 9. Mexico, 1.</a:t>
            </a:r>
            <a:br>
              <a:rPr lang="en-US" sz="1800" b="0" i="0" u="none" strike="noStrike" dirty="0">
                <a:solidFill>
                  <a:srgbClr val="000000"/>
                </a:solidFill>
                <a:effectLst/>
                <a:latin typeface="Calibri" panose="020F0502020204030204" pitchFamily="34" charset="0"/>
              </a:rPr>
            </a:br>
            <a:r>
              <a:rPr lang="en-US" sz="1800" b="0" i="0" u="none" strike="noStrike" dirty="0">
                <a:solidFill>
                  <a:srgbClr val="000000"/>
                </a:solidFill>
                <a:effectLst/>
                <a:latin typeface="Calibri" panose="020F0502020204030204" pitchFamily="34" charset="0"/>
              </a:rPr>
              <a:t>• 2000 to 2022. China, 7.5. Mexico, 0.5.</a:t>
            </a:r>
            <a:br>
              <a:rPr lang="en-US" sz="1800" b="0" i="0" u="none" strike="noStrike" dirty="0">
                <a:solidFill>
                  <a:srgbClr val="000000"/>
                </a:solidFill>
                <a:effectLst/>
                <a:latin typeface="Calibri" panose="020F0502020204030204" pitchFamily="34" charset="0"/>
              </a:rPr>
            </a:br>
            <a:r>
              <a:rPr lang="en-US" sz="1800" b="0" i="0" u="none" strike="noStrike" dirty="0">
                <a:solidFill>
                  <a:srgbClr val="000000"/>
                </a:solidFill>
                <a:effectLst/>
                <a:latin typeface="Calibri" panose="020F0502020204030204" pitchFamily="34" charset="0"/>
              </a:rPr>
              <a:t>• 1980 to 2022. China, 8. Mexico, 0.5.</a:t>
            </a:r>
            <a:br>
              <a:rPr lang="en-US" sz="1800" b="0" i="0" u="none" strike="noStrike" dirty="0">
                <a:solidFill>
                  <a:srgbClr val="000000"/>
                </a:solidFill>
                <a:effectLst/>
                <a:latin typeface="Calibri" panose="020F0502020204030204" pitchFamily="34" charset="0"/>
              </a:rPr>
            </a:br>
            <a:r>
              <a:rPr lang="en-US" sz="1800" b="0" i="0" u="none" strike="noStrike" dirty="0">
                <a:solidFill>
                  <a:srgbClr val="000000"/>
                </a:solidFill>
                <a:effectLst/>
                <a:latin typeface="Calibri" panose="020F0502020204030204" pitchFamily="34" charset="0"/>
              </a:rPr>
              <a:t>All values are estimated.</a:t>
            </a:r>
            <a:r>
              <a:rPr lang="en-US" dirty="0"/>
              <a:t> </a:t>
            </a:r>
            <a:endParaRPr lang="en-US"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546524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964589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56</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US" sz="1800" dirty="0">
                <a:effectLst/>
                <a:latin typeface="Times New Roman" panose="02020603050405020304" pitchFamily="18" charset="0"/>
                <a:ea typeface="Calibri" panose="020F0502020204030204" pitchFamily="34" charset="0"/>
              </a:rPr>
              <a:t>The horizontal axis represents year. The vertical axis represents rates of long run growth in real G D P per capita, and ranges from 0 to 3, in increments of 1. The data from the bar graph is as follows. </a:t>
            </a:r>
            <a:endParaRPr lang="en-IN" sz="1800" dirty="0">
              <a:effectLst/>
              <a:latin typeface="Calibri" panose="020F0502020204030204" pitchFamily="34" charset="0"/>
              <a:ea typeface="Calibri" panose="020F0502020204030204" pitchFamily="34" charset="0"/>
            </a:endParaRPr>
          </a:p>
          <a:p>
            <a:pPr marL="342900" lvl="0" indent="-342900">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1 C. E., prior to 1000, 0%</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1000 to 1820, 0.05%</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1820 to 1870, 0.62%</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1870 to 1950, 1.01%</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1950 to 2000, 2.20%</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2000 to 2021, 1.61%</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28485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US" sz="1200" dirty="0">
                <a:effectLst/>
                <a:latin typeface="Times New Roman" panose="02020603050405020304" pitchFamily="18" charset="0"/>
                <a:ea typeface="Calibri" panose="020F0502020204030204" pitchFamily="34" charset="0"/>
              </a:rPr>
              <a:t>The horizontal axis represents year. The vertical axis represents rates of long run growth in real G D P per capita, and ranges from 0 to 3, in increments of 1. The data from the bar graph is as follows. </a:t>
            </a:r>
            <a:endParaRPr lang="en-IN" sz="1200" dirty="0">
              <a:effectLst/>
              <a:latin typeface="Calibri" panose="020F0502020204030204" pitchFamily="34" charset="0"/>
              <a:ea typeface="Calibri" panose="020F0502020204030204" pitchFamily="34" charset="0"/>
            </a:endParaRPr>
          </a:p>
          <a:p>
            <a:pPr marL="342900" lvl="0" indent="-342900">
              <a:lnSpc>
                <a:spcPct val="107000"/>
              </a:lnSpc>
              <a:buFont typeface="Symbol" panose="05050102010706020507" pitchFamily="18" charset="2"/>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1 C. E., prior to 1000, 0%</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1000 to 1820, 0.05%</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1820 to 1870, 0.62%</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1870 to 1950, 1.01%</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1950 to 2000, 2.20%</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2000 to 2021, 1.61%</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79369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NOTE: In the digital chapter, The Figure 11.2 is an interactive real-time data graph, which means it automatically updates when new data becomes available.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cap="none" dirty="0">
              <a:solidFill>
                <a:schemeClr val="dk1"/>
              </a:solidFill>
              <a:effectLst/>
              <a:latin typeface="Arial"/>
              <a:ea typeface="Arial"/>
              <a:cs typeface="Arial"/>
              <a:sym typeface="Arial"/>
            </a:endParaRPr>
          </a:p>
          <a:p>
            <a:pPr>
              <a:lnSpc>
                <a:spcPct val="115000"/>
              </a:lnSpc>
              <a:spcAft>
                <a:spcPts val="1000"/>
              </a:spcAft>
            </a:pPr>
            <a:r>
              <a:rPr lang="en-US" sz="1800" dirty="0">
                <a:effectLst/>
                <a:latin typeface="Times New Roman" panose="02020603050405020304" pitchFamily="18" charset="0"/>
                <a:ea typeface="Calibri" panose="020F0502020204030204" pitchFamily="34" charset="0"/>
              </a:rPr>
              <a:t>Countries such as the United States, Canada, Greenland, Australia, New Zealand, Japan, Western European Countries, excluding Portugal, Saudi Arabia, Taiwan, Singapore, and South Korea are colored in green and represent G D P greater than $40,000. Countries such as Chile, Argentina, Russia, Kazakhstan, Oman, Libya, Portugal, Turkey, Guiana, and Dominican Republic are colored in purple and represent G D P between $20,000 and $40,000. Countries such as Brazil, Peru, Colombia, South Africa, Namibia, Kenya, Libya, Ivory Coast, Georgia, Algeria, Egypt, Morocco, India, Pakistan, Iran, China, Mongolia, Indonesia, Thailand, Vietnam and Philippines are in blue and represent G D P between $5,000 and $20,000. Countries in yellow are less than $5,000. Libya, Madagascar, Several Central African Countries, Myanmar, Nepal, Afghanistan, Turkmenistan, Tajikistan, Cambodia, and North Korea are in yellow and represent G D P less than $5,000.</a:t>
            </a:r>
            <a:endParaRPr lang="en-IN"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80326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William Easterly, an economist at N</a:t>
            </a:r>
            <a:r>
              <a:rPr lang="en-US" sz="100" dirty="0"/>
              <a:t> </a:t>
            </a:r>
            <a:r>
              <a:rPr lang="en-US" sz="1200" dirty="0"/>
              <a:t>Y</a:t>
            </a:r>
            <a:r>
              <a:rPr lang="en-US" sz="100" dirty="0"/>
              <a:t> </a:t>
            </a:r>
            <a:r>
              <a:rPr lang="en-US" sz="1200" dirty="0"/>
              <a:t>U, confirms that advances in these factors do not necessarily go hand in hand with income increases but are essential to raising living standards.</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36703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On the truncated graph, the X axis represents capital per hour worked, K divided by L, and the Y axis represents real G D P per hour worked, Y divided by L. The curve for per worker production function curves from the origin through the points </a:t>
            </a:r>
          </a:p>
          <a:p>
            <a:pPr lvl="0"/>
            <a:r>
              <a:rPr lang="en-US" sz="1200" b="0" i="0" u="none" strike="noStrike" kern="1200" cap="none" noProof="0" dirty="0">
                <a:solidFill>
                  <a:schemeClr val="dk1"/>
                </a:solidFill>
                <a:effectLst/>
                <a:latin typeface="Arial"/>
                <a:ea typeface="Arial"/>
                <a:cs typeface="Arial"/>
                <a:sym typeface="Arial"/>
              </a:rPr>
              <a:t>• (75, 48)</a:t>
            </a:r>
          </a:p>
          <a:p>
            <a:pPr lvl="0"/>
            <a:r>
              <a:rPr lang="en-US" sz="1200" b="0" i="0" u="none" strike="noStrike" kern="1200" cap="none" noProof="0" dirty="0">
                <a:solidFill>
                  <a:schemeClr val="dk1"/>
                </a:solidFill>
                <a:effectLst/>
                <a:latin typeface="Arial"/>
                <a:ea typeface="Arial"/>
                <a:cs typeface="Arial"/>
                <a:sym typeface="Arial"/>
              </a:rPr>
              <a:t>• (100, 53)</a:t>
            </a:r>
          </a:p>
          <a:p>
            <a:pPr lvl="0"/>
            <a:r>
              <a:rPr lang="en-US" sz="1200" b="0" i="0" u="none" strike="noStrike" kern="1200" cap="none" noProof="0" dirty="0">
                <a:solidFill>
                  <a:schemeClr val="dk1"/>
                </a:solidFill>
                <a:effectLst/>
                <a:latin typeface="Arial"/>
                <a:ea typeface="Arial"/>
                <a:cs typeface="Arial"/>
                <a:sym typeface="Arial"/>
              </a:rPr>
              <a:t>• (125, 57)</a:t>
            </a:r>
          </a:p>
          <a:p>
            <a:pPr lvl="0"/>
            <a:r>
              <a:rPr lang="en-US" sz="1200" b="0" i="0" u="none" strike="noStrike" kern="1200" cap="none" noProof="0" dirty="0">
                <a:solidFill>
                  <a:schemeClr val="dk1"/>
                </a:solidFill>
                <a:effectLst/>
                <a:latin typeface="Arial"/>
                <a:ea typeface="Arial"/>
                <a:cs typeface="Arial"/>
                <a:sym typeface="Arial"/>
              </a:rPr>
              <a:t>• (150, 60)</a:t>
            </a:r>
          </a:p>
          <a:p>
            <a:r>
              <a:rPr lang="en-US" sz="1200" b="0" i="0" u="none" strike="noStrike" kern="1200" cap="none" noProof="0" dirty="0">
                <a:solidFill>
                  <a:schemeClr val="dk1"/>
                </a:solidFill>
                <a:effectLst/>
                <a:latin typeface="Arial"/>
                <a:ea typeface="Arial"/>
                <a:cs typeface="Arial"/>
                <a:sym typeface="Arial"/>
              </a:rPr>
              <a:t>The rise to the left in equal increases in capital per hour worked. The shift upward leads to diminishing increases in output per hour worked.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664170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On the truncated graph, the X axis represents capital per hour worked, K divided by L, and the Y axis represents real G D P per hour worked, Y divided by L. The curve for per worker production function curves from the origin through the points </a:t>
            </a:r>
          </a:p>
          <a:p>
            <a:pPr lvl="0"/>
            <a:r>
              <a:rPr lang="en-US" sz="1200" b="0" i="0" u="none" strike="noStrike" kern="1200" cap="none" noProof="0" dirty="0">
                <a:solidFill>
                  <a:schemeClr val="dk1"/>
                </a:solidFill>
                <a:effectLst/>
                <a:latin typeface="Arial"/>
                <a:ea typeface="Arial"/>
                <a:cs typeface="Arial"/>
                <a:sym typeface="Arial"/>
              </a:rPr>
              <a:t>• (75, 48)</a:t>
            </a:r>
          </a:p>
          <a:p>
            <a:pPr lvl="0"/>
            <a:r>
              <a:rPr lang="en-US" sz="1200" b="0" i="0" u="none" strike="noStrike" kern="1200" cap="none" noProof="0" dirty="0">
                <a:solidFill>
                  <a:schemeClr val="dk1"/>
                </a:solidFill>
                <a:effectLst/>
                <a:latin typeface="Arial"/>
                <a:ea typeface="Arial"/>
                <a:cs typeface="Arial"/>
                <a:sym typeface="Arial"/>
              </a:rPr>
              <a:t>• (100, 53)</a:t>
            </a:r>
          </a:p>
          <a:p>
            <a:pPr lvl="0"/>
            <a:r>
              <a:rPr lang="en-US" sz="1200" b="0" i="0" u="none" strike="noStrike" kern="1200" cap="none" noProof="0" dirty="0">
                <a:solidFill>
                  <a:schemeClr val="dk1"/>
                </a:solidFill>
                <a:effectLst/>
                <a:latin typeface="Arial"/>
                <a:ea typeface="Arial"/>
                <a:cs typeface="Arial"/>
                <a:sym typeface="Arial"/>
              </a:rPr>
              <a:t>• (125, 57)</a:t>
            </a:r>
          </a:p>
          <a:p>
            <a:pPr lvl="0"/>
            <a:r>
              <a:rPr lang="en-US" sz="1200" b="0" i="0" u="none" strike="noStrike" kern="1200" cap="none" noProof="0" dirty="0">
                <a:solidFill>
                  <a:schemeClr val="dk1"/>
                </a:solidFill>
                <a:effectLst/>
                <a:latin typeface="Arial"/>
                <a:ea typeface="Arial"/>
                <a:cs typeface="Arial"/>
                <a:sym typeface="Arial"/>
              </a:rPr>
              <a:t>• (150, 60)</a:t>
            </a:r>
          </a:p>
          <a:p>
            <a:r>
              <a:rPr lang="en-US" sz="1200" b="0" i="0" u="none" strike="noStrike" kern="1200" cap="none" noProof="0" dirty="0">
                <a:solidFill>
                  <a:schemeClr val="dk1"/>
                </a:solidFill>
                <a:effectLst/>
                <a:latin typeface="Arial"/>
                <a:ea typeface="Arial"/>
                <a:cs typeface="Arial"/>
                <a:sym typeface="Arial"/>
              </a:rPr>
              <a:t>The rise to the left in equal increases in capital per hour worked. The shift upward leads to diminishing increases in output per hour worked.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196308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X axis represents capital per hour worked, K divided by L, and the truncated Y axis represents real G D P per hour worked, Y divided by L. Projection functions sub 1 through 4 curve from the origin across the graph. Production function sub 1 intersects point (150, 60). Production function sub 2 intersects point (150, 65). Production function sub 3 intersects point (150, 70). Production function sub 4 intersects point (150, 75). The upward trend in the curves depict technological change causing the per worker production function to shift up.</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908896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X axis represents capital per hour worked, K divided by L, and the truncated Y axis represents real G D P per hour worked, Y divided by L. Projection functions sub 1 through 4 curve from the origin across the graph. Production function sub 1 intersects point (150, 60). Production function sub 2 intersects point (150, 65). Production function sub 3 intersects point (150, 70). Production function sub 4 intersects point (150, 75). The upward trend in the curves depict technological change causing the per worker production function to shift up.</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120541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370533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870889"/>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6" name="Content Placeholder 5"/>
          <p:cNvSpPr>
            <a:spLocks noGrp="1"/>
          </p:cNvSpPr>
          <p:nvPr>
            <p:ph sz="quarter" idx="16"/>
          </p:nvPr>
        </p:nvSpPr>
        <p:spPr>
          <a:xfrm>
            <a:off x="457200" y="2579688"/>
            <a:ext cx="4360863" cy="66833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p:cNvSpPr>
            <a:spLocks noGrp="1"/>
          </p:cNvSpPr>
          <p:nvPr>
            <p:ph sz="quarter" idx="17"/>
          </p:nvPr>
        </p:nvSpPr>
        <p:spPr>
          <a:xfrm>
            <a:off x="457200" y="3398838"/>
            <a:ext cx="4360863" cy="627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8"/>
          </p:nvPr>
        </p:nvSpPr>
        <p:spPr>
          <a:xfrm>
            <a:off x="457200" y="4025900"/>
            <a:ext cx="4360863" cy="6413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9"/>
          </p:nvPr>
        </p:nvSpPr>
        <p:spPr>
          <a:xfrm>
            <a:off x="457200" y="4667250"/>
            <a:ext cx="4360863" cy="6461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15181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Title and Three Content_Text_">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7" name="Content Placeholder 6">
            <a:extLst>
              <a:ext uri="{FF2B5EF4-FFF2-40B4-BE49-F238E27FC236}">
                <a16:creationId xmlns:a16="http://schemas.microsoft.com/office/drawing/2014/main" id="{AEC424DD-8A0F-4676-A5E0-22D4172CB4EB}"/>
              </a:ext>
            </a:extLst>
          </p:cNvPr>
          <p:cNvSpPr>
            <a:spLocks noGrp="1"/>
          </p:cNvSpPr>
          <p:nvPr>
            <p:ph sz="quarter" idx="13"/>
          </p:nvPr>
        </p:nvSpPr>
        <p:spPr>
          <a:xfrm>
            <a:off x="457200" y="1663700"/>
            <a:ext cx="8229600" cy="44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 name="Content Placeholder 9">
            <a:extLst>
              <a:ext uri="{FF2B5EF4-FFF2-40B4-BE49-F238E27FC236}">
                <a16:creationId xmlns:a16="http://schemas.microsoft.com/office/drawing/2014/main" id="{E785FDD8-A739-4623-80A0-DE4C036956B6}"/>
              </a:ext>
            </a:extLst>
          </p:cNvPr>
          <p:cNvSpPr>
            <a:spLocks noGrp="1"/>
          </p:cNvSpPr>
          <p:nvPr>
            <p:ph sz="quarter" idx="14"/>
          </p:nvPr>
        </p:nvSpPr>
        <p:spPr>
          <a:xfrm>
            <a:off x="457200" y="2298700"/>
            <a:ext cx="8229600" cy="44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4" name="Text Placeholder 13">
            <a:extLst>
              <a:ext uri="{FF2B5EF4-FFF2-40B4-BE49-F238E27FC236}">
                <a16:creationId xmlns:a16="http://schemas.microsoft.com/office/drawing/2014/main" id="{7DB35655-F584-43E2-AFAF-9EF290E0EEA0}"/>
              </a:ext>
            </a:extLst>
          </p:cNvPr>
          <p:cNvSpPr>
            <a:spLocks noGrp="1"/>
          </p:cNvSpPr>
          <p:nvPr>
            <p:ph type="body" sz="quarter" idx="15"/>
          </p:nvPr>
        </p:nvSpPr>
        <p:spPr>
          <a:xfrm>
            <a:off x="457200" y="2933700"/>
            <a:ext cx="8229600" cy="44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6" name="Content Placeholder 15">
            <a:extLst>
              <a:ext uri="{FF2B5EF4-FFF2-40B4-BE49-F238E27FC236}">
                <a16:creationId xmlns:a16="http://schemas.microsoft.com/office/drawing/2014/main" id="{198341A2-45C4-48A2-BC22-B151B0106C67}"/>
              </a:ext>
            </a:extLst>
          </p:cNvPr>
          <p:cNvSpPr>
            <a:spLocks noGrp="1"/>
          </p:cNvSpPr>
          <p:nvPr>
            <p:ph sz="quarter" idx="16"/>
          </p:nvPr>
        </p:nvSpPr>
        <p:spPr>
          <a:xfrm>
            <a:off x="457200" y="3568700"/>
            <a:ext cx="8232775" cy="538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8" name="Content Placeholder 17">
            <a:extLst>
              <a:ext uri="{FF2B5EF4-FFF2-40B4-BE49-F238E27FC236}">
                <a16:creationId xmlns:a16="http://schemas.microsoft.com/office/drawing/2014/main" id="{035338A3-1CD6-402E-B7CB-1E862D55478B}"/>
              </a:ext>
            </a:extLst>
          </p:cNvPr>
          <p:cNvSpPr>
            <a:spLocks noGrp="1"/>
          </p:cNvSpPr>
          <p:nvPr>
            <p:ph sz="quarter" idx="17"/>
          </p:nvPr>
        </p:nvSpPr>
        <p:spPr>
          <a:xfrm>
            <a:off x="454025" y="4359275"/>
            <a:ext cx="8229600" cy="5730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541882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8232128" cy="101670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809199"/>
            <a:ext cx="8232128" cy="101670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4065823"/>
            <a:ext cx="8232128" cy="84737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5153117"/>
            <a:ext cx="8232128" cy="8381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22257523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theme" Target="../theme/theme2.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slideLayout" Target="../slideLayouts/slideLayout18.xml"/><Relationship Id="rId2" Type="http://schemas.openxmlformats.org/officeDocument/2006/relationships/slideLayout" Target="../slideLayouts/slideLayout3.xml"/><Relationship Id="rId16" Type="http://schemas.openxmlformats.org/officeDocument/2006/relationships/slideLayout" Target="../slideLayouts/slideLayout17.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10" Type="http://schemas.openxmlformats.org/officeDocument/2006/relationships/slideLayout" Target="../slideLayouts/slideLayout11.xml"/><Relationship Id="rId19" Type="http://schemas.openxmlformats.org/officeDocument/2006/relationships/image" Target="../media/image1.jpg"/><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indent="0" algn="r"/>
            <a:r>
              <a:rPr lang="en-US" altLang="en-US" sz="1200" b="0" dirty="0">
                <a:latin typeface="Verdana"/>
                <a:ea typeface="Verdana" panose="020B0604030504040204" pitchFamily="34" charset="0"/>
                <a:cs typeface="Verdana" panose="020B0604030504040204" pitchFamily="34" charset="0"/>
              </a:rPr>
              <a:t>Copyright © 2025, 2021, &amp; 2018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9"/>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1" r:id="rId8"/>
    <p:sldLayoutId id="2147483680" r:id="rId9"/>
    <p:sldLayoutId id="2147483671" r:id="rId10"/>
    <p:sldLayoutId id="2147483673" r:id="rId11"/>
    <p:sldLayoutId id="2147483682" r:id="rId12"/>
    <p:sldLayoutId id="2147483683" r:id="rId13"/>
    <p:sldLayoutId id="2147483670" r:id="rId14"/>
    <p:sldLayoutId id="2147483669" r:id="rId15"/>
    <p:sldLayoutId id="2147483655" r:id="rId16"/>
    <p:sldLayoutId id="214748368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oleObject" Target="../embeddings/oleObject1.bin"/><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21.sv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0"/>
              </a:ext>
            </a:extLst>
          </p:cNvPr>
          <p:cNvSpPr>
            <a:spLocks noGrp="1"/>
          </p:cNvSpPr>
          <p:nvPr>
            <p:ph type="title"/>
          </p:nvPr>
        </p:nvSpPr>
        <p:spPr>
          <a:xfrm>
            <a:off x="457199" y="187138"/>
            <a:ext cx="8229601" cy="613055"/>
          </a:xfrm>
        </p:spPr>
        <p:txBody>
          <a:bodyPr anchor="ctr"/>
          <a:lstStyle/>
          <a:p>
            <a:r>
              <a:rPr lang="en-US" dirty="0"/>
              <a:t>Macroeconomics</a:t>
            </a:r>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0"/>
              </a:ext>
            </a:extLst>
          </p:cNvPr>
          <p:cNvSpPr>
            <a:spLocks noGrp="1"/>
          </p:cNvSpPr>
          <p:nvPr>
            <p:ph type="body" idx="1"/>
          </p:nvPr>
        </p:nvSpPr>
        <p:spPr>
          <a:xfrm>
            <a:off x="457200" y="933465"/>
            <a:ext cx="8229600" cy="728378"/>
          </a:xfrm>
        </p:spPr>
        <p:txBody>
          <a:bodyPr anchor="ctr"/>
          <a:lstStyle/>
          <a:p>
            <a:pPr>
              <a:spcBef>
                <a:spcPts val="600"/>
              </a:spcBef>
            </a:pPr>
            <a:r>
              <a:rPr lang="en-US" dirty="0">
                <a:solidFill>
                  <a:schemeClr val="tx2"/>
                </a:solidFill>
              </a:rPr>
              <a:t>Ninth Edition</a:t>
            </a:r>
          </a:p>
        </p:txBody>
      </p:sp>
      <p:pic>
        <p:nvPicPr>
          <p:cNvPr id="9" name="Picture 8" descr="Front Cover: Macroeconomics Ninth Edition by Hubbard and O'Bri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893" y="1771207"/>
            <a:ext cx="3532909" cy="4522124"/>
          </a:xfrm>
          <a:prstGeom prst="rect">
            <a:avLst/>
          </a:prstGeom>
          <a:ln w="9525">
            <a:solidFill>
              <a:schemeClr val="tx1"/>
            </a:solidFill>
          </a:ln>
        </p:spPr>
      </p:pic>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0"/>
              </a:ext>
            </a:extLst>
          </p:cNvPr>
          <p:cNvSpPr>
            <a:spLocks noGrp="1"/>
          </p:cNvSpPr>
          <p:nvPr>
            <p:ph sz="quarter" idx="14"/>
          </p:nvPr>
        </p:nvSpPr>
        <p:spPr>
          <a:xfrm>
            <a:off x="5029200" y="1906104"/>
            <a:ext cx="3657600" cy="1186345"/>
          </a:xfrm>
        </p:spPr>
        <p:txBody>
          <a:bodyPr/>
          <a:lstStyle/>
          <a:p>
            <a:pPr marL="0" algn="ctr"/>
            <a:r>
              <a:rPr lang="en-US" b="1" dirty="0">
                <a:solidFill>
                  <a:schemeClr val="tx1"/>
                </a:solidFill>
                <a:latin typeface="+mn-lt"/>
              </a:rPr>
              <a:t>Chapter 11</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0"/>
              </a:ext>
            </a:extLst>
          </p:cNvPr>
          <p:cNvSpPr>
            <a:spLocks noGrp="1"/>
          </p:cNvSpPr>
          <p:nvPr>
            <p:ph sz="quarter" idx="15"/>
          </p:nvPr>
        </p:nvSpPr>
        <p:spPr>
          <a:xfrm>
            <a:off x="5237022" y="3252789"/>
            <a:ext cx="3311237" cy="1186345"/>
          </a:xfrm>
        </p:spPr>
        <p:txBody>
          <a:bodyPr/>
          <a:lstStyle/>
          <a:p>
            <a:pPr lvl="0">
              <a:buSzPts val="2200"/>
            </a:pPr>
            <a:r>
              <a:rPr lang="en-US" dirty="0"/>
              <a:t>Long-Run Economic Growth: Sources and Policies</a:t>
            </a:r>
            <a:endParaRPr lang="en-US" dirty="0">
              <a:solidFill>
                <a:schemeClr val="tx1"/>
              </a:solidFill>
            </a:endParaRP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0"/>
              </a:ext>
            </a:extLst>
          </p:cNvPr>
          <p:cNvSpPr>
            <a:spLocks noGrp="1"/>
          </p:cNvSpPr>
          <p:nvPr>
            <p:ph sz="quarter" idx="17"/>
          </p:nvPr>
        </p:nvSpPr>
        <p:spPr>
          <a:xfrm>
            <a:off x="2173000" y="6415232"/>
            <a:ext cx="6589712" cy="228600"/>
          </a:xfrm>
        </p:spPr>
        <p:txBody>
          <a:bodyPr/>
          <a:lstStyle/>
          <a:p>
            <a:pPr marL="0" indent="0"/>
            <a:r>
              <a:rPr lang="en-US" altLang="en-US" sz="1200" b="0" dirty="0">
                <a:latin typeface="Verdana"/>
                <a:ea typeface="Verdana" panose="020B0604030504040204" pitchFamily="34" charset="0"/>
                <a:cs typeface="Verdana" panose="020B0604030504040204" pitchFamily="34" charset="0"/>
              </a:rPr>
              <a:t>Copyright © 2025, 2021, &amp; 2018 Pearson Education, Inc. All Rights Reserved</a:t>
            </a:r>
          </a:p>
        </p:txBody>
      </p:sp>
    </p:spTree>
    <p:extLst>
      <p:ext uri="{BB962C8B-B14F-4D97-AF65-F5344CB8AC3E}">
        <p14:creationId xmlns:p14="http://schemas.microsoft.com/office/powerpoint/2010/main" val="1842579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t>Apply the Concept: Why Did the Industrial Revolution Begin in England? </a:t>
            </a:r>
            <a:r>
              <a:rPr lang="en-US" sz="2000" b="0" dirty="0"/>
              <a:t>(2 of 2)</a:t>
            </a:r>
            <a:endParaRPr lang="en-IN" sz="2000" dirty="0"/>
          </a:p>
        </p:txBody>
      </p:sp>
      <p:sp>
        <p:nvSpPr>
          <p:cNvPr id="6" name="Content Placeholder 5"/>
          <p:cNvSpPr>
            <a:spLocks noGrp="1"/>
          </p:cNvSpPr>
          <p:nvPr>
            <p:ph sz="quarter" idx="15"/>
          </p:nvPr>
        </p:nvSpPr>
        <p:spPr>
          <a:xfrm>
            <a:off x="457199" y="1558413"/>
            <a:ext cx="3561645" cy="4715388"/>
          </a:xfrm>
        </p:spPr>
        <p:txBody>
          <a:bodyPr/>
          <a:lstStyle/>
          <a:p>
            <a:pPr marL="0" lvl="0" indent="0">
              <a:buSzPts val="2200"/>
              <a:buNone/>
            </a:pPr>
            <a:r>
              <a:rPr lang="en-US" sz="2200" dirty="0"/>
              <a:t>The government was then able to make credible promises to uphold property rights, protect wealth, and remove arbitrary tax increases.</a:t>
            </a:r>
          </a:p>
          <a:p>
            <a:pPr marL="255600" lvl="0"/>
            <a:r>
              <a:rPr lang="en-US" sz="2200" dirty="0"/>
              <a:t>North claims these changes incentivized entrepreneurs to make the investments necessary for the Industrial Revolution to take hold.</a:t>
            </a:r>
          </a:p>
        </p:txBody>
      </p:sp>
      <p:pic>
        <p:nvPicPr>
          <p:cNvPr id="8" name="Picture 7" descr="The Big Ben clock tower and part of the Gothic style parliamentary building."/>
          <p:cNvPicPr>
            <a:picLocks noChangeAspect="1"/>
          </p:cNvPicPr>
          <p:nvPr/>
        </p:nvPicPr>
        <p:blipFill>
          <a:blip r:embed="rId2"/>
          <a:stretch>
            <a:fillRect/>
          </a:stretch>
        </p:blipFill>
        <p:spPr>
          <a:xfrm>
            <a:off x="5295859" y="1590906"/>
            <a:ext cx="3103133" cy="4608975"/>
          </a:xfrm>
          <a:prstGeom prst="rect">
            <a:avLst/>
          </a:prstGeom>
        </p:spPr>
      </p:pic>
    </p:spTree>
    <p:extLst>
      <p:ext uri="{BB962C8B-B14F-4D97-AF65-F5344CB8AC3E}">
        <p14:creationId xmlns:p14="http://schemas.microsoft.com/office/powerpoint/2010/main" val="4199265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Table 11.1 The Effects of Different Growth Rates on Living Standards</a:t>
            </a:r>
            <a:endParaRPr lang="en-AU" sz="3400" dirty="0"/>
          </a:p>
        </p:txBody>
      </p:sp>
      <p:graphicFrame>
        <p:nvGraphicFramePr>
          <p:cNvPr id="3" name="Table 2"/>
          <p:cNvGraphicFramePr>
            <a:graphicFrameLocks noGrp="1"/>
          </p:cNvGraphicFramePr>
          <p:nvPr>
            <p:extLst>
              <p:ext uri="{D42A27DB-BD31-4B8C-83A1-F6EECF244321}">
                <p14:modId xmlns:p14="http://schemas.microsoft.com/office/powerpoint/2010/main" val="1475162899"/>
              </p:ext>
            </p:extLst>
          </p:nvPr>
        </p:nvGraphicFramePr>
        <p:xfrm>
          <a:off x="468311" y="1672167"/>
          <a:ext cx="8207376" cy="1522589"/>
        </p:xfrm>
        <a:graphic>
          <a:graphicData uri="http://schemas.openxmlformats.org/drawingml/2006/table">
            <a:tbl>
              <a:tblPr firstRow="1" bandRow="1">
                <a:tableStyleId>{2D5ABB26-0587-4C30-8999-92F81FD0307C}</a:tableStyleId>
              </a:tblPr>
              <a:tblGrid>
                <a:gridCol w="1179867">
                  <a:extLst>
                    <a:ext uri="{9D8B030D-6E8A-4147-A177-3AD203B41FA5}">
                      <a16:colId xmlns:a16="http://schemas.microsoft.com/office/drawing/2014/main" val="1756295427"/>
                    </a:ext>
                  </a:extLst>
                </a:gridCol>
                <a:gridCol w="2246489">
                  <a:extLst>
                    <a:ext uri="{9D8B030D-6E8A-4147-A177-3AD203B41FA5}">
                      <a16:colId xmlns:a16="http://schemas.microsoft.com/office/drawing/2014/main" val="3763411696"/>
                    </a:ext>
                  </a:extLst>
                </a:gridCol>
                <a:gridCol w="2472266">
                  <a:extLst>
                    <a:ext uri="{9D8B030D-6E8A-4147-A177-3AD203B41FA5}">
                      <a16:colId xmlns:a16="http://schemas.microsoft.com/office/drawing/2014/main" val="2381501837"/>
                    </a:ext>
                  </a:extLst>
                </a:gridCol>
                <a:gridCol w="2308754">
                  <a:extLst>
                    <a:ext uri="{9D8B030D-6E8A-4147-A177-3AD203B41FA5}">
                      <a16:colId xmlns:a16="http://schemas.microsoft.com/office/drawing/2014/main" val="280664730"/>
                    </a:ext>
                  </a:extLst>
                </a:gridCol>
              </a:tblGrid>
              <a:tr h="608189">
                <a:tc>
                  <a:txBody>
                    <a:bodyPr/>
                    <a:lstStyle/>
                    <a:p>
                      <a:r>
                        <a:rPr lang="en-AU" sz="1400" b="1" i="0" u="none" strike="noStrike" cap="none" baseline="0" dirty="0">
                          <a:solidFill>
                            <a:schemeClr val="tx1"/>
                          </a:solidFill>
                          <a:latin typeface="+mn-lt"/>
                          <a:ea typeface="Arial"/>
                          <a:cs typeface="Arial"/>
                          <a:sym typeface="Arial"/>
                        </a:rPr>
                        <a:t>Country</a:t>
                      </a:r>
                      <a:endParaRPr lang="en-AU" dirty="0">
                        <a:solidFill>
                          <a:schemeClr val="tx1"/>
                        </a:solidFill>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1" i="0" u="none" strike="noStrike" cap="none" baseline="0" dirty="0">
                          <a:solidFill>
                            <a:schemeClr val="tx1"/>
                          </a:solidFill>
                          <a:latin typeface="+mn-lt"/>
                          <a:ea typeface="Arial"/>
                          <a:cs typeface="Arial"/>
                          <a:sym typeface="Arial"/>
                        </a:rPr>
                        <a:t>Real G</a:t>
                      </a:r>
                      <a:r>
                        <a:rPr lang="en-AU" sz="100" b="1" i="0" u="none" strike="noStrike" cap="none" baseline="0" dirty="0">
                          <a:solidFill>
                            <a:schemeClr val="tx1"/>
                          </a:solidFill>
                          <a:latin typeface="+mn-lt"/>
                          <a:ea typeface="Arial"/>
                          <a:cs typeface="Arial"/>
                          <a:sym typeface="Arial"/>
                        </a:rPr>
                        <a:t> </a:t>
                      </a:r>
                      <a:r>
                        <a:rPr lang="en-AU" sz="1400" b="1" i="0" u="none" strike="noStrike" cap="none" baseline="0" dirty="0">
                          <a:solidFill>
                            <a:schemeClr val="tx1"/>
                          </a:solidFill>
                          <a:latin typeface="+mn-lt"/>
                          <a:ea typeface="Arial"/>
                          <a:cs typeface="Arial"/>
                          <a:sym typeface="Arial"/>
                        </a:rPr>
                        <a:t>D</a:t>
                      </a:r>
                      <a:r>
                        <a:rPr lang="en-AU" sz="100" b="1" i="0" u="none" strike="noStrike" cap="none" baseline="0" dirty="0">
                          <a:solidFill>
                            <a:schemeClr val="tx1"/>
                          </a:solidFill>
                          <a:latin typeface="+mn-lt"/>
                          <a:ea typeface="Arial"/>
                          <a:cs typeface="Arial"/>
                          <a:sym typeface="Arial"/>
                        </a:rPr>
                        <a:t> </a:t>
                      </a:r>
                      <a:r>
                        <a:rPr lang="en-AU" sz="1400" b="1" i="0" u="none" strike="noStrike" cap="none" baseline="0" dirty="0">
                          <a:solidFill>
                            <a:schemeClr val="tx1"/>
                          </a:solidFill>
                          <a:latin typeface="+mn-lt"/>
                          <a:ea typeface="Arial"/>
                          <a:cs typeface="Arial"/>
                          <a:sym typeface="Arial"/>
                        </a:rPr>
                        <a:t>P per Capita, 1960 (2017 U.S. dollars)</a:t>
                      </a:r>
                      <a:endParaRPr lang="en-AU" dirty="0">
                        <a:solidFill>
                          <a:schemeClr val="tx1"/>
                        </a:solidFill>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1" i="0" u="none" strike="noStrike" cap="none" baseline="0" dirty="0">
                          <a:solidFill>
                            <a:schemeClr val="tx1"/>
                          </a:solidFill>
                          <a:latin typeface="+mn-lt"/>
                          <a:ea typeface="Arial"/>
                          <a:cs typeface="Arial"/>
                          <a:sym typeface="Arial"/>
                        </a:rPr>
                        <a:t>Growth in Real G</a:t>
                      </a:r>
                      <a:r>
                        <a:rPr lang="en-AU" sz="100" b="1" i="0" u="none" strike="noStrike" cap="none" baseline="0" dirty="0">
                          <a:solidFill>
                            <a:schemeClr val="tx1"/>
                          </a:solidFill>
                          <a:latin typeface="+mn-lt"/>
                          <a:ea typeface="Arial"/>
                          <a:cs typeface="Arial"/>
                          <a:sym typeface="Arial"/>
                        </a:rPr>
                        <a:t> </a:t>
                      </a:r>
                      <a:r>
                        <a:rPr lang="en-AU" sz="1400" b="1" i="0" u="none" strike="noStrike" cap="none" baseline="0" dirty="0">
                          <a:solidFill>
                            <a:schemeClr val="tx1"/>
                          </a:solidFill>
                          <a:latin typeface="+mn-lt"/>
                          <a:ea typeface="Arial"/>
                          <a:cs typeface="Arial"/>
                          <a:sym typeface="Arial"/>
                        </a:rPr>
                        <a:t>D</a:t>
                      </a:r>
                      <a:r>
                        <a:rPr lang="en-AU" sz="100" b="1" i="0" u="none" strike="noStrike" cap="none" baseline="0" dirty="0">
                          <a:solidFill>
                            <a:schemeClr val="tx1"/>
                          </a:solidFill>
                          <a:latin typeface="+mn-lt"/>
                          <a:ea typeface="Arial"/>
                          <a:cs typeface="Arial"/>
                          <a:sym typeface="Arial"/>
                        </a:rPr>
                        <a:t> </a:t>
                      </a:r>
                      <a:r>
                        <a:rPr lang="en-AU" sz="1400" b="1" i="0" u="none" strike="noStrike" cap="none" baseline="0" dirty="0">
                          <a:solidFill>
                            <a:schemeClr val="tx1"/>
                          </a:solidFill>
                          <a:latin typeface="+mn-lt"/>
                          <a:ea typeface="Arial"/>
                          <a:cs typeface="Arial"/>
                          <a:sym typeface="Arial"/>
                        </a:rPr>
                        <a:t>P per Capita, 1960–2019</a:t>
                      </a:r>
                      <a:endParaRPr lang="en-AU" dirty="0">
                        <a:solidFill>
                          <a:schemeClr val="tx1"/>
                        </a:solidFill>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1" i="0" u="none" strike="noStrike" cap="none" baseline="0" dirty="0">
                          <a:solidFill>
                            <a:schemeClr val="tx1"/>
                          </a:solidFill>
                          <a:latin typeface="+mn-lt"/>
                          <a:ea typeface="Arial"/>
                          <a:cs typeface="Arial"/>
                          <a:sym typeface="Arial"/>
                        </a:rPr>
                        <a:t>Real G</a:t>
                      </a:r>
                      <a:r>
                        <a:rPr lang="en-AU" sz="100" b="1" i="0" u="none" strike="noStrike" cap="none" baseline="0" dirty="0">
                          <a:solidFill>
                            <a:schemeClr val="tx1"/>
                          </a:solidFill>
                          <a:latin typeface="+mn-lt"/>
                          <a:ea typeface="Arial"/>
                          <a:cs typeface="Arial"/>
                          <a:sym typeface="Arial"/>
                        </a:rPr>
                        <a:t> </a:t>
                      </a:r>
                      <a:r>
                        <a:rPr lang="en-AU" sz="1400" b="1" i="0" u="none" strike="noStrike" cap="none" baseline="0" dirty="0">
                          <a:solidFill>
                            <a:schemeClr val="tx1"/>
                          </a:solidFill>
                          <a:latin typeface="+mn-lt"/>
                          <a:ea typeface="Arial"/>
                          <a:cs typeface="Arial"/>
                          <a:sym typeface="Arial"/>
                        </a:rPr>
                        <a:t>D</a:t>
                      </a:r>
                      <a:r>
                        <a:rPr lang="en-AU" sz="100" b="1" i="0" u="none" strike="noStrike" cap="none" baseline="0" dirty="0">
                          <a:solidFill>
                            <a:schemeClr val="tx1"/>
                          </a:solidFill>
                          <a:latin typeface="+mn-lt"/>
                          <a:ea typeface="Arial"/>
                          <a:cs typeface="Arial"/>
                          <a:sym typeface="Arial"/>
                        </a:rPr>
                        <a:t> </a:t>
                      </a:r>
                      <a:r>
                        <a:rPr lang="en-AU" sz="1400" b="1" i="0" u="none" strike="noStrike" cap="none" baseline="0" dirty="0">
                          <a:solidFill>
                            <a:schemeClr val="tx1"/>
                          </a:solidFill>
                          <a:latin typeface="+mn-lt"/>
                          <a:ea typeface="Arial"/>
                          <a:cs typeface="Arial"/>
                          <a:sym typeface="Arial"/>
                        </a:rPr>
                        <a:t>P per Capita, 2019 (2017 U.S. dollars) </a:t>
                      </a:r>
                      <a:endParaRPr lang="en-AU" dirty="0">
                        <a:solidFill>
                          <a:schemeClr val="tx1"/>
                        </a:solidFill>
                        <a:latin typeface="+mn-lt"/>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30813520"/>
                  </a:ext>
                </a:extLst>
              </a:tr>
              <a:tr h="292399">
                <a:tc>
                  <a:txBody>
                    <a:bodyPr/>
                    <a:lstStyle/>
                    <a:p>
                      <a:r>
                        <a:rPr lang="en-AU" sz="1400" b="0" i="0" u="none" strike="noStrike" cap="none" baseline="0" dirty="0">
                          <a:solidFill>
                            <a:schemeClr val="tx1"/>
                          </a:solidFill>
                          <a:latin typeface="+mn-lt"/>
                          <a:cs typeface="Arial"/>
                          <a:sym typeface="Arial"/>
                        </a:rPr>
                        <a:t>Ghana</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0" i="0" u="none" strike="noStrike" cap="none" baseline="0" dirty="0">
                          <a:solidFill>
                            <a:schemeClr val="tx1"/>
                          </a:solidFill>
                          <a:latin typeface="+mn-lt"/>
                          <a:ea typeface="Arial"/>
                          <a:cs typeface="Arial"/>
                          <a:sym typeface="Arial"/>
                        </a:rPr>
                        <a:t>$4,409</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0" i="0" u="none" strike="noStrike" cap="none" baseline="0" dirty="0">
                          <a:solidFill>
                            <a:schemeClr val="tx1"/>
                          </a:solidFill>
                          <a:latin typeface="+mn-lt"/>
                          <a:ea typeface="Arial"/>
                          <a:cs typeface="Arial"/>
                          <a:sym typeface="Arial"/>
                        </a:rPr>
                        <a:t>0.4%</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0" i="0" u="none" strike="noStrike" cap="none" baseline="0" dirty="0">
                          <a:solidFill>
                            <a:schemeClr val="tx1"/>
                          </a:solidFill>
                          <a:latin typeface="+mn-lt"/>
                          <a:ea typeface="Arial"/>
                          <a:cs typeface="Arial"/>
                          <a:sym typeface="Arial"/>
                        </a:rPr>
                        <a:t>$5,547</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63835302"/>
                  </a:ext>
                </a:extLst>
              </a:tr>
              <a:tr h="292399">
                <a:tc>
                  <a:txBody>
                    <a:bodyPr/>
                    <a:lstStyle/>
                    <a:p>
                      <a:r>
                        <a:rPr lang="en-AU" sz="1400" b="0" i="0" u="none" strike="noStrike" cap="none" baseline="0" dirty="0">
                          <a:solidFill>
                            <a:schemeClr val="tx1"/>
                          </a:solidFill>
                          <a:latin typeface="+mn-lt"/>
                          <a:cs typeface="Arial"/>
                          <a:sym typeface="Arial"/>
                        </a:rPr>
                        <a:t>Mexico</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0" i="0" u="none" strike="noStrike" cap="none" baseline="0" dirty="0">
                          <a:solidFill>
                            <a:schemeClr val="tx1"/>
                          </a:solidFill>
                          <a:latin typeface="+mn-lt"/>
                          <a:ea typeface="Arial"/>
                          <a:cs typeface="Arial"/>
                          <a:sym typeface="Arial"/>
                        </a:rPr>
                        <a:t>6,472</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0" i="0" u="none" strike="noStrike" cap="none" baseline="0" dirty="0">
                          <a:solidFill>
                            <a:schemeClr val="tx1"/>
                          </a:solidFill>
                          <a:latin typeface="+mn-lt"/>
                          <a:ea typeface="Arial"/>
                          <a:cs typeface="Arial"/>
                          <a:sym typeface="Arial"/>
                        </a:rPr>
                        <a:t>1.9</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0" i="0" u="none" strike="noStrike" cap="none" baseline="0" dirty="0">
                          <a:solidFill>
                            <a:schemeClr val="tx1"/>
                          </a:solidFill>
                          <a:latin typeface="+mn-lt"/>
                          <a:ea typeface="Arial"/>
                          <a:cs typeface="Arial"/>
                          <a:sym typeface="Arial"/>
                        </a:rPr>
                        <a:t>19,308</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35572153"/>
                  </a:ext>
                </a:extLst>
              </a:tr>
              <a:tr h="292399">
                <a:tc>
                  <a:txBody>
                    <a:bodyPr/>
                    <a:lstStyle/>
                    <a:p>
                      <a:r>
                        <a:rPr lang="en-AU" sz="1400" b="0" i="0" u="none" strike="noStrike" cap="none" baseline="0" dirty="0">
                          <a:solidFill>
                            <a:schemeClr val="tx1"/>
                          </a:solidFill>
                          <a:latin typeface="+mn-lt"/>
                          <a:ea typeface="Arial"/>
                          <a:cs typeface="Arial"/>
                          <a:sym typeface="Arial"/>
                        </a:rPr>
                        <a:t>Turkey</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0" i="0" u="none" strike="noStrike" cap="none" baseline="0" dirty="0">
                          <a:solidFill>
                            <a:schemeClr val="tx1"/>
                          </a:solidFill>
                          <a:latin typeface="+mn-lt"/>
                          <a:ea typeface="Arial"/>
                          <a:cs typeface="Arial"/>
                          <a:sym typeface="Arial"/>
                        </a:rPr>
                        <a:t>5,051</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0" i="0" u="none" strike="noStrike" cap="none" baseline="0" dirty="0">
                          <a:solidFill>
                            <a:schemeClr val="tx1"/>
                          </a:solidFill>
                          <a:latin typeface="+mn-lt"/>
                          <a:ea typeface="Arial"/>
                          <a:cs typeface="Arial"/>
                          <a:sym typeface="Arial"/>
                        </a:rPr>
                        <a:t>2.7</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AU" sz="1400" b="0" i="0" u="none" strike="noStrike" cap="none" baseline="0" dirty="0">
                          <a:solidFill>
                            <a:schemeClr val="tx1"/>
                          </a:solidFill>
                          <a:latin typeface="+mn-lt"/>
                          <a:ea typeface="Arial"/>
                          <a:cs typeface="Arial"/>
                          <a:sym typeface="Arial"/>
                        </a:rPr>
                        <a:t>26,700</a:t>
                      </a:r>
                      <a:endParaRPr lang="en-AU"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75234396"/>
                  </a:ext>
                </a:extLst>
              </a:tr>
            </a:tbl>
          </a:graphicData>
        </a:graphic>
      </p:graphicFrame>
      <p:sp>
        <p:nvSpPr>
          <p:cNvPr id="60" name="Content Placeholder 59">
            <a:extLst>
              <a:ext uri="{FF2B5EF4-FFF2-40B4-BE49-F238E27FC236}">
                <a16:creationId xmlns:a16="http://schemas.microsoft.com/office/drawing/2014/main" id="{0FDDF1C2-C702-45AB-ABF0-B737E4B71461}"/>
              </a:ext>
            </a:extLst>
          </p:cNvPr>
          <p:cNvSpPr>
            <a:spLocks noGrp="1"/>
          </p:cNvSpPr>
          <p:nvPr>
            <p:ph sz="quarter" idx="17"/>
          </p:nvPr>
        </p:nvSpPr>
        <p:spPr>
          <a:xfrm>
            <a:off x="454025" y="3554273"/>
            <a:ext cx="8084333" cy="1777748"/>
          </a:xfrm>
        </p:spPr>
        <p:txBody>
          <a:bodyPr lIns="0" tIns="0" rIns="0" bIns="0"/>
          <a:lstStyle/>
          <a:p>
            <a:pPr marL="0" indent="0">
              <a:buNone/>
            </a:pPr>
            <a:r>
              <a:rPr lang="en-US" sz="2400" dirty="0">
                <a:latin typeface="+mn-lt"/>
              </a:rPr>
              <a:t>Notice that the three countries in the table had similar real G</a:t>
            </a:r>
            <a:r>
              <a:rPr lang="en-US" sz="100" dirty="0">
                <a:latin typeface="+mn-lt"/>
              </a:rPr>
              <a:t> </a:t>
            </a:r>
            <a:r>
              <a:rPr lang="en-US" sz="2400" dirty="0">
                <a:latin typeface="+mn-lt"/>
              </a:rPr>
              <a:t>D</a:t>
            </a:r>
            <a:r>
              <a:rPr lang="en-US" sz="100" dirty="0">
                <a:latin typeface="+mn-lt"/>
              </a:rPr>
              <a:t> </a:t>
            </a:r>
            <a:r>
              <a:rPr lang="en-US" sz="2400" dirty="0">
                <a:latin typeface="+mn-lt"/>
              </a:rPr>
              <a:t>P per capita in 1960, but have diverged since then.</a:t>
            </a:r>
          </a:p>
          <a:p>
            <a:pPr marL="0" indent="0">
              <a:buNone/>
            </a:pPr>
            <a:r>
              <a:rPr lang="en-US" sz="2400" dirty="0">
                <a:latin typeface="+mn-lt"/>
              </a:rPr>
              <a:t>In the long run, small differences in economic growth rates result in big differences in living standards.</a:t>
            </a:r>
          </a:p>
        </p:txBody>
      </p:sp>
    </p:spTree>
    <p:extLst>
      <p:ext uri="{BB962C8B-B14F-4D97-AF65-F5344CB8AC3E}">
        <p14:creationId xmlns:p14="http://schemas.microsoft.com/office/powerpoint/2010/main" val="1263130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0">
                                            <p:txEl>
                                              <p:pRg st="0" end="0"/>
                                            </p:txEl>
                                          </p:spTgt>
                                        </p:tgtEl>
                                        <p:attrNameLst>
                                          <p:attrName>style.visibility</p:attrName>
                                        </p:attrNameLst>
                                      </p:cBhvr>
                                      <p:to>
                                        <p:strVal val="visible"/>
                                      </p:to>
                                    </p:set>
                                    <p:animEffect transition="in" filter="fade">
                                      <p:cBhvr>
                                        <p:cTn id="11" dur="500"/>
                                        <p:tgtEl>
                                          <p:spTgt spid="60">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0">
                                            <p:txEl>
                                              <p:pRg st="1" end="1"/>
                                            </p:txEl>
                                          </p:spTgt>
                                        </p:tgtEl>
                                        <p:attrNameLst>
                                          <p:attrName>style.visibility</p:attrName>
                                        </p:attrNameLst>
                                      </p:cBhvr>
                                      <p:to>
                                        <p:strVal val="visible"/>
                                      </p:to>
                                    </p:set>
                                    <p:animEffect transition="in" filter="fade">
                                      <p:cBhvr>
                                        <p:cTn id="15" dur="500"/>
                                        <p:tgtEl>
                                          <p:spTgt spid="6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The Problem with Slow Economic Growth</a:t>
            </a:r>
            <a:endParaRPr lang="en-IN" sz="3200" dirty="0"/>
          </a:p>
        </p:txBody>
      </p:sp>
      <p:sp>
        <p:nvSpPr>
          <p:cNvPr id="4" name="Content Placeholder 3"/>
          <p:cNvSpPr>
            <a:spLocks noGrp="1"/>
          </p:cNvSpPr>
          <p:nvPr>
            <p:ph sz="quarter" idx="13"/>
          </p:nvPr>
        </p:nvSpPr>
        <p:spPr>
          <a:xfrm>
            <a:off x="457200" y="1552575"/>
            <a:ext cx="8232128" cy="3898199"/>
          </a:xfrm>
        </p:spPr>
        <p:txBody>
          <a:bodyPr/>
          <a:lstStyle/>
          <a:p>
            <a:pPr marL="0" lvl="0" indent="0">
              <a:buSzPts val="2200"/>
              <a:buNone/>
            </a:pPr>
            <a:r>
              <a:rPr lang="en-US" sz="2200" dirty="0"/>
              <a:t>A country that grows too slowly fails to raise living standards.</a:t>
            </a:r>
          </a:p>
          <a:p>
            <a:pPr marL="0" lvl="0" indent="0">
              <a:buNone/>
            </a:pPr>
            <a:r>
              <a:rPr lang="en-US" sz="2200" dirty="0"/>
              <a:t>This doesn’t just mean </a:t>
            </a:r>
            <a:r>
              <a:rPr lang="en-US" sz="2200" dirty="0" err="1"/>
              <a:t>i</a:t>
            </a:r>
            <a:r>
              <a:rPr lang="en-US" sz="100" dirty="0"/>
              <a:t> </a:t>
            </a:r>
            <a:r>
              <a:rPr lang="en-US" sz="2200" dirty="0"/>
              <a:t>Phones and flat-screen T</a:t>
            </a:r>
            <a:r>
              <a:rPr lang="en-US" sz="100" dirty="0"/>
              <a:t> </a:t>
            </a:r>
            <a:r>
              <a:rPr lang="en-US" sz="2200" dirty="0"/>
              <a:t>Vs.</a:t>
            </a:r>
          </a:p>
          <a:p>
            <a:pPr marL="0" indent="0">
              <a:buNone/>
            </a:pPr>
            <a:r>
              <a:rPr lang="en-US" sz="2200" dirty="0"/>
              <a:t>In high-income countries, 6 or fewer out of 1,000 babies die before age one. In the poorest countries, the rate is more than 50 out of 1,000.</a:t>
            </a:r>
          </a:p>
          <a:p>
            <a:pPr marL="0" indent="0">
              <a:buNone/>
            </a:pPr>
            <a:r>
              <a:rPr lang="en-US" sz="2200" dirty="0"/>
              <a:t>Poor growth has resulted in previously rich countries like Ghana lagging behind, with higher rates of poverty, lower life expectancy, and higher infant mortality than their prior peers.</a:t>
            </a:r>
          </a:p>
        </p:txBody>
      </p:sp>
    </p:spTree>
    <p:extLst>
      <p:ext uri="{BB962C8B-B14F-4D97-AF65-F5344CB8AC3E}">
        <p14:creationId xmlns:p14="http://schemas.microsoft.com/office/powerpoint/2010/main" val="936867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The Variation in per Capita Income around the World</a:t>
            </a:r>
            <a:endParaRPr lang="en-IN" sz="3200" dirty="0"/>
          </a:p>
        </p:txBody>
      </p:sp>
      <p:sp>
        <p:nvSpPr>
          <p:cNvPr id="3" name="Content Placeholder 2"/>
          <p:cNvSpPr>
            <a:spLocks noGrp="1"/>
          </p:cNvSpPr>
          <p:nvPr>
            <p:ph sz="quarter" idx="13"/>
          </p:nvPr>
        </p:nvSpPr>
        <p:spPr>
          <a:xfrm>
            <a:off x="457199" y="1554921"/>
            <a:ext cx="8318665" cy="4331530"/>
          </a:xfrm>
        </p:spPr>
        <p:txBody>
          <a:bodyPr/>
          <a:lstStyle/>
          <a:p>
            <a:pPr marL="0" lvl="0" indent="0">
              <a:buSzPts val="2200"/>
              <a:buNone/>
            </a:pPr>
            <a:r>
              <a:rPr lang="en-US" sz="2200" dirty="0"/>
              <a:t>Economists often refer to the </a:t>
            </a:r>
            <a:r>
              <a:rPr lang="en-US" sz="2200" b="1" dirty="0"/>
              <a:t>high-income countries </a:t>
            </a:r>
            <a:r>
              <a:rPr lang="en-US" sz="2200" dirty="0"/>
              <a:t>(or </a:t>
            </a:r>
            <a:r>
              <a:rPr lang="en-US" sz="2200" b="1" dirty="0"/>
              <a:t>industrial </a:t>
            </a:r>
            <a:r>
              <a:rPr lang="en-US" sz="2200" dirty="0"/>
              <a:t>or </a:t>
            </a:r>
            <a:r>
              <a:rPr lang="en-US" sz="2200" b="1" dirty="0"/>
              <a:t>developed countries</a:t>
            </a:r>
            <a:r>
              <a:rPr lang="en-US" sz="2200" dirty="0"/>
              <a:t>) of Western Europe, Australia, Canada, Japan, New Zealand, and the United States, in comparison to the poorer </a:t>
            </a:r>
            <a:r>
              <a:rPr lang="en-US" sz="2200" b="1" dirty="0"/>
              <a:t>developing countries </a:t>
            </a:r>
            <a:r>
              <a:rPr lang="en-US" sz="2200" dirty="0"/>
              <a:t>of the rest of the world.</a:t>
            </a:r>
          </a:p>
          <a:p>
            <a:pPr marL="0" lvl="0" indent="0">
              <a:buSzPts val="2200"/>
              <a:buNone/>
            </a:pPr>
            <a:r>
              <a:rPr lang="en-US" sz="2200" dirty="0"/>
              <a:t>The 1980s and 1990s have seen some countries progress out of the </a:t>
            </a:r>
            <a:r>
              <a:rPr lang="en-US" sz="2200" b="1" dirty="0"/>
              <a:t>developing </a:t>
            </a:r>
            <a:r>
              <a:rPr lang="en-US" sz="2200" dirty="0"/>
              <a:t>category, like Singapore, South Korea, and Taiwan; these are often referred to as </a:t>
            </a:r>
            <a:r>
              <a:rPr lang="en-US" sz="2200" b="1" dirty="0"/>
              <a:t>newly industrializing countries</a:t>
            </a:r>
            <a:r>
              <a:rPr lang="en-US" sz="2200" dirty="0"/>
              <a:t>.</a:t>
            </a:r>
          </a:p>
          <a:p>
            <a:pPr marL="0" lvl="0" indent="0">
              <a:buSzPts val="2200"/>
              <a:buNone/>
            </a:pPr>
            <a:r>
              <a:rPr lang="en-US" sz="2200" dirty="0"/>
              <a:t>Real G</a:t>
            </a:r>
            <a:r>
              <a:rPr lang="en-US" sz="100" dirty="0"/>
              <a:t> </a:t>
            </a:r>
            <a:r>
              <a:rPr lang="en-US" sz="2200" dirty="0"/>
              <a:t>D</a:t>
            </a:r>
            <a:r>
              <a:rPr lang="en-US" sz="100" dirty="0"/>
              <a:t> </a:t>
            </a:r>
            <a:r>
              <a:rPr lang="en-US" sz="2200" dirty="0"/>
              <a:t>P per capita is markedly different across the world, even after correcting for cost-of-living differences. </a:t>
            </a:r>
          </a:p>
        </p:txBody>
      </p:sp>
    </p:spTree>
    <p:extLst>
      <p:ext uri="{BB962C8B-B14F-4D97-AF65-F5344CB8AC3E}">
        <p14:creationId xmlns:p14="http://schemas.microsoft.com/office/powerpoint/2010/main" val="1334160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11.2 G</a:t>
            </a:r>
            <a:r>
              <a:rPr lang="en-US" sz="100" dirty="0"/>
              <a:t> </a:t>
            </a:r>
            <a:r>
              <a:rPr lang="en-US" dirty="0"/>
              <a:t>D</a:t>
            </a:r>
            <a:r>
              <a:rPr lang="en-US" sz="100" dirty="0"/>
              <a:t> </a:t>
            </a:r>
            <a:r>
              <a:rPr lang="en-US" dirty="0"/>
              <a:t>P per Capita, 2022</a:t>
            </a:r>
            <a:endParaRPr lang="en-IN" dirty="0"/>
          </a:p>
        </p:txBody>
      </p:sp>
      <p:pic>
        <p:nvPicPr>
          <p:cNvPr id="7" name="Picture 6" descr="A color coded world map depicts G D P per capita in 2022. For long description in Notes pane, press F6.">
            <a:extLst>
              <a:ext uri="{FF2B5EF4-FFF2-40B4-BE49-F238E27FC236}">
                <a16:creationId xmlns:a16="http://schemas.microsoft.com/office/drawing/2014/main" id="{B0E8EA36-263F-420D-5D84-74A7C851362E}"/>
              </a:ext>
            </a:extLst>
          </p:cNvPr>
          <p:cNvPicPr>
            <a:picLocks noChangeAspect="1"/>
          </p:cNvPicPr>
          <p:nvPr/>
        </p:nvPicPr>
        <p:blipFill>
          <a:blip r:embed="rId3"/>
          <a:stretch>
            <a:fillRect/>
          </a:stretch>
        </p:blipFill>
        <p:spPr>
          <a:xfrm>
            <a:off x="1153856" y="1574987"/>
            <a:ext cx="6836289" cy="3753257"/>
          </a:xfrm>
          <a:prstGeom prst="rect">
            <a:avLst/>
          </a:prstGeom>
        </p:spPr>
      </p:pic>
      <p:sp>
        <p:nvSpPr>
          <p:cNvPr id="6" name="Content Placeholder 5"/>
          <p:cNvSpPr>
            <a:spLocks noGrp="1"/>
          </p:cNvSpPr>
          <p:nvPr>
            <p:ph sz="quarter" idx="15"/>
          </p:nvPr>
        </p:nvSpPr>
        <p:spPr>
          <a:xfrm>
            <a:off x="468313" y="5411189"/>
            <a:ext cx="8218487" cy="869826"/>
          </a:xfrm>
        </p:spPr>
        <p:txBody>
          <a:bodyPr/>
          <a:lstStyle/>
          <a:p>
            <a:pPr marL="0" indent="0">
              <a:buNone/>
            </a:pPr>
            <a:r>
              <a:rPr lang="en-US" sz="2200" dirty="0"/>
              <a:t>The figure shows G</a:t>
            </a:r>
            <a:r>
              <a:rPr lang="en-US" sz="100" dirty="0"/>
              <a:t> </a:t>
            </a:r>
            <a:r>
              <a:rPr lang="en-US" sz="2200" dirty="0"/>
              <a:t>D</a:t>
            </a:r>
            <a:r>
              <a:rPr lang="en-US" sz="100" dirty="0"/>
              <a:t> </a:t>
            </a:r>
            <a:r>
              <a:rPr lang="en-US" sz="2200" dirty="0"/>
              <a:t>P per capita (in $U</a:t>
            </a:r>
            <a:r>
              <a:rPr lang="en-US" sz="100" dirty="0"/>
              <a:t> </a:t>
            </a:r>
            <a:r>
              <a:rPr lang="en-US" sz="2200" dirty="0"/>
              <a:t>S) in 2020 for each of the world’s nations, adjusted for differences in the cost of living.</a:t>
            </a:r>
          </a:p>
        </p:txBody>
      </p:sp>
    </p:spTree>
    <p:extLst>
      <p:ext uri="{BB962C8B-B14F-4D97-AF65-F5344CB8AC3E}">
        <p14:creationId xmlns:p14="http://schemas.microsoft.com/office/powerpoint/2010/main" val="2991046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Income All That Matters?</a:t>
            </a:r>
            <a:endParaRPr lang="en-IN" dirty="0"/>
          </a:p>
        </p:txBody>
      </p:sp>
      <p:sp>
        <p:nvSpPr>
          <p:cNvPr id="3" name="Content Placeholder 2"/>
          <p:cNvSpPr>
            <a:spLocks noGrp="1"/>
          </p:cNvSpPr>
          <p:nvPr>
            <p:ph sz="quarter" idx="13"/>
          </p:nvPr>
        </p:nvSpPr>
        <p:spPr>
          <a:xfrm>
            <a:off x="457199" y="1554920"/>
            <a:ext cx="8354291" cy="4718880"/>
          </a:xfrm>
        </p:spPr>
        <p:txBody>
          <a:bodyPr/>
          <a:lstStyle/>
          <a:p>
            <a:pPr marL="0" lvl="0" indent="0">
              <a:spcBef>
                <a:spcPts val="1200"/>
              </a:spcBef>
              <a:buSzPts val="2000"/>
              <a:buNone/>
            </a:pPr>
            <a:r>
              <a:rPr lang="en-US" sz="2200" dirty="0"/>
              <a:t>By concentrating on income differences between countries, are economists missing something important?</a:t>
            </a:r>
          </a:p>
          <a:p>
            <a:pPr marL="0" lvl="0" indent="0">
              <a:spcBef>
                <a:spcPts val="1200"/>
              </a:spcBef>
              <a:buSzPts val="2000"/>
              <a:buNone/>
            </a:pPr>
            <a:r>
              <a:rPr lang="en-US" sz="2200" dirty="0"/>
              <a:t>While incomes have not been rising in, for example, sub-Saharan Africa, economist Charles Kenny argues that those countries have made rapid advances in health, education, and civil and political liberties.</a:t>
            </a:r>
          </a:p>
          <a:p>
            <a:pPr marL="0" lvl="0" indent="0">
              <a:spcBef>
                <a:spcPts val="1200"/>
              </a:spcBef>
              <a:buSzPts val="2000"/>
              <a:buNone/>
            </a:pPr>
            <a:r>
              <a:rPr lang="en-US" sz="2200" dirty="0"/>
              <a:t>These increases in living standards do not require significant increases in income. The key factors in raising living standards in low-income countries have been increases in technology and knowledge.</a:t>
            </a:r>
          </a:p>
          <a:p>
            <a:pPr marL="0" lvl="0" indent="0">
              <a:spcBef>
                <a:spcPts val="1200"/>
              </a:spcBef>
              <a:buSzPts val="2000"/>
              <a:buNone/>
            </a:pPr>
            <a:r>
              <a:rPr lang="en-US" sz="2200" dirty="0"/>
              <a:t>However there are limits to how much standards of living can improve while incomes stagnate.</a:t>
            </a:r>
          </a:p>
        </p:txBody>
      </p:sp>
    </p:spTree>
    <p:extLst>
      <p:ext uri="{BB962C8B-B14F-4D97-AF65-F5344CB8AC3E}">
        <p14:creationId xmlns:p14="http://schemas.microsoft.com/office/powerpoint/2010/main" val="1821398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11.2 What Determines How Fast Economies Grow?</a:t>
            </a:r>
            <a:endParaRPr lang="en-IN" sz="3200" dirty="0"/>
          </a:p>
        </p:txBody>
      </p:sp>
      <p:sp>
        <p:nvSpPr>
          <p:cNvPr id="4" name="Content Placeholder 3"/>
          <p:cNvSpPr>
            <a:spLocks noGrp="1"/>
          </p:cNvSpPr>
          <p:nvPr>
            <p:ph sz="quarter" idx="13"/>
          </p:nvPr>
        </p:nvSpPr>
        <p:spPr>
          <a:xfrm>
            <a:off x="457201" y="1520824"/>
            <a:ext cx="8290560" cy="759238"/>
          </a:xfrm>
        </p:spPr>
        <p:txBody>
          <a:bodyPr/>
          <a:lstStyle/>
          <a:p>
            <a:pPr marL="432" indent="0">
              <a:buNone/>
            </a:pPr>
            <a:r>
              <a:rPr lang="en-US" sz="2000" b="1" dirty="0">
                <a:solidFill>
                  <a:schemeClr val="tx1"/>
                </a:solidFill>
              </a:rPr>
              <a:t>Use the economic growth model to explain why growth rates differ across countries.</a:t>
            </a:r>
          </a:p>
        </p:txBody>
      </p:sp>
      <p:sp>
        <p:nvSpPr>
          <p:cNvPr id="5" name="Content Placeholder 4"/>
          <p:cNvSpPr>
            <a:spLocks noGrp="1"/>
          </p:cNvSpPr>
          <p:nvPr>
            <p:ph sz="quarter" idx="14"/>
          </p:nvPr>
        </p:nvSpPr>
        <p:spPr>
          <a:xfrm>
            <a:off x="457199" y="2373284"/>
            <a:ext cx="8290561" cy="2897579"/>
          </a:xfrm>
        </p:spPr>
        <p:txBody>
          <a:bodyPr/>
          <a:lstStyle/>
          <a:p>
            <a:pPr marL="0" lvl="0" indent="0">
              <a:spcBef>
                <a:spcPts val="600"/>
              </a:spcBef>
              <a:buSzPts val="2200"/>
              <a:buNone/>
            </a:pPr>
            <a:r>
              <a:rPr lang="en-US" sz="2000" dirty="0">
                <a:solidFill>
                  <a:schemeClr val="tx1"/>
                </a:solidFill>
              </a:rPr>
              <a:t>An </a:t>
            </a:r>
            <a:r>
              <a:rPr lang="en-US" sz="2000" b="1" dirty="0">
                <a:solidFill>
                  <a:schemeClr val="tx1"/>
                </a:solidFill>
              </a:rPr>
              <a:t>economic growth model</a:t>
            </a:r>
            <a:r>
              <a:rPr lang="en-US" sz="2000" dirty="0">
                <a:solidFill>
                  <a:schemeClr val="tx1"/>
                </a:solidFill>
              </a:rPr>
              <a:t> explains growth rates in real G</a:t>
            </a:r>
            <a:r>
              <a:rPr lang="en-US" sz="100" dirty="0">
                <a:solidFill>
                  <a:schemeClr val="tx1"/>
                </a:solidFill>
              </a:rPr>
              <a:t> </a:t>
            </a:r>
            <a:r>
              <a:rPr lang="en-US" sz="2000" dirty="0">
                <a:solidFill>
                  <a:schemeClr val="tx1"/>
                </a:solidFill>
              </a:rPr>
              <a:t>D</a:t>
            </a:r>
            <a:r>
              <a:rPr lang="en-US" sz="100" dirty="0">
                <a:solidFill>
                  <a:schemeClr val="tx1"/>
                </a:solidFill>
              </a:rPr>
              <a:t> </a:t>
            </a:r>
            <a:r>
              <a:rPr lang="en-US" sz="2000" dirty="0">
                <a:solidFill>
                  <a:schemeClr val="tx1"/>
                </a:solidFill>
              </a:rPr>
              <a:t>P per capita over the long run.</a:t>
            </a:r>
          </a:p>
          <a:p>
            <a:pPr marL="0" lvl="0" indent="0">
              <a:spcBef>
                <a:spcPts val="600"/>
              </a:spcBef>
              <a:buSzPts val="2200"/>
              <a:buNone/>
            </a:pPr>
            <a:r>
              <a:rPr lang="en-US" sz="2000" dirty="0">
                <a:solidFill>
                  <a:schemeClr val="tx1"/>
                </a:solidFill>
              </a:rPr>
              <a:t>As we saw in Chapter 20, the key to this is </a:t>
            </a:r>
            <a:r>
              <a:rPr lang="en-US" sz="2000" b="1" dirty="0">
                <a:solidFill>
                  <a:schemeClr val="tx1"/>
                </a:solidFill>
              </a:rPr>
              <a:t>labor productivity</a:t>
            </a:r>
            <a:r>
              <a:rPr lang="en-US" sz="2000" dirty="0">
                <a:solidFill>
                  <a:schemeClr val="tx1"/>
                </a:solidFill>
              </a:rPr>
              <a:t>: The quantity of goods and services that can be produced by one worker or by one hour of work.</a:t>
            </a:r>
          </a:p>
          <a:p>
            <a:pPr marL="0" lvl="0" indent="0">
              <a:spcBef>
                <a:spcPts val="600"/>
              </a:spcBef>
              <a:buSzPts val="2200"/>
              <a:buNone/>
            </a:pPr>
            <a:r>
              <a:rPr lang="en-US" sz="2000" dirty="0">
                <a:solidFill>
                  <a:schemeClr val="tx1"/>
                </a:solidFill>
              </a:rPr>
              <a:t>Two main factors affect labor productivity:</a:t>
            </a:r>
          </a:p>
          <a:p>
            <a:pPr marL="432000" lvl="0" indent="-432000">
              <a:spcBef>
                <a:spcPts val="600"/>
              </a:spcBef>
              <a:buFont typeface="Arial"/>
              <a:buAutoNum type="arabicPeriod"/>
            </a:pPr>
            <a:r>
              <a:rPr lang="en-US" sz="2000" dirty="0">
                <a:solidFill>
                  <a:schemeClr val="tx1"/>
                </a:solidFill>
              </a:rPr>
              <a:t>The </a:t>
            </a:r>
            <a:r>
              <a:rPr lang="en-US" sz="2000" b="1" dirty="0">
                <a:solidFill>
                  <a:schemeClr val="tx1"/>
                </a:solidFill>
              </a:rPr>
              <a:t>quantity of capital per hour worked </a:t>
            </a:r>
            <a:r>
              <a:rPr lang="en-US" sz="2000" dirty="0">
                <a:solidFill>
                  <a:schemeClr val="tx1"/>
                </a:solidFill>
              </a:rPr>
              <a:t>and</a:t>
            </a:r>
          </a:p>
          <a:p>
            <a:pPr marL="432000" lvl="0" indent="-432000">
              <a:spcBef>
                <a:spcPts val="600"/>
              </a:spcBef>
              <a:buFont typeface="Arial"/>
              <a:buAutoNum type="arabicPeriod"/>
            </a:pPr>
            <a:r>
              <a:rPr lang="en-US" sz="2000" dirty="0">
                <a:solidFill>
                  <a:schemeClr val="tx1"/>
                </a:solidFill>
              </a:rPr>
              <a:t>The </a:t>
            </a:r>
            <a:r>
              <a:rPr lang="en-US" sz="2000" b="1" dirty="0">
                <a:solidFill>
                  <a:schemeClr val="tx1"/>
                </a:solidFill>
              </a:rPr>
              <a:t>level of technology.</a:t>
            </a:r>
          </a:p>
        </p:txBody>
      </p:sp>
      <p:sp>
        <p:nvSpPr>
          <p:cNvPr id="6" name="Content Placeholder 5"/>
          <p:cNvSpPr>
            <a:spLocks noGrp="1"/>
          </p:cNvSpPr>
          <p:nvPr>
            <p:ph sz="quarter" idx="15"/>
          </p:nvPr>
        </p:nvSpPr>
        <p:spPr>
          <a:xfrm>
            <a:off x="457200" y="5358728"/>
            <a:ext cx="8232128" cy="956803"/>
          </a:xfrm>
        </p:spPr>
        <p:txBody>
          <a:bodyPr tIns="0"/>
          <a:lstStyle/>
          <a:p>
            <a:pPr marL="0" indent="0">
              <a:spcBef>
                <a:spcPts val="600"/>
              </a:spcBef>
              <a:buNone/>
            </a:pPr>
            <a:r>
              <a:rPr lang="en-US" sz="2000" dirty="0">
                <a:solidFill>
                  <a:schemeClr val="tx1"/>
                </a:solidFill>
              </a:rPr>
              <a:t>So, our model will concentrate on changes in the quantity of capital and </a:t>
            </a:r>
            <a:r>
              <a:rPr lang="en-US" sz="2000" b="1" dirty="0">
                <a:solidFill>
                  <a:schemeClr val="tx1"/>
                </a:solidFill>
              </a:rPr>
              <a:t>technological change</a:t>
            </a:r>
            <a:r>
              <a:rPr lang="en-US" sz="2000" dirty="0">
                <a:solidFill>
                  <a:schemeClr val="tx1"/>
                </a:solidFill>
              </a:rPr>
              <a:t>: Positive or negative change in the ability of a firm to produce a given level of output with a given quantity of inputs.</a:t>
            </a:r>
          </a:p>
        </p:txBody>
      </p:sp>
    </p:spTree>
    <p:extLst>
      <p:ext uri="{BB962C8B-B14F-4D97-AF65-F5344CB8AC3E}">
        <p14:creationId xmlns:p14="http://schemas.microsoft.com/office/powerpoint/2010/main" val="2033548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500"/>
                                        <p:tgtEl>
                                          <p:spTgt spid="5">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0" end="0"/>
                                            </p:txEl>
                                          </p:spTgt>
                                        </p:tgtEl>
                                        <p:attrNameLst>
                                          <p:attrName>style.visibility</p:attrName>
                                        </p:attrNameLst>
                                      </p:cBhvr>
                                      <p:to>
                                        <p:strVal val="visible"/>
                                      </p:to>
                                    </p:set>
                                    <p:animEffect transition="in" filter="fade">
                                      <p:cBhvr>
                                        <p:cTn id="3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Three Main Sources of Technological Change</a:t>
            </a:r>
            <a:endParaRPr lang="en-IN" sz="3200" dirty="0"/>
          </a:p>
        </p:txBody>
      </p:sp>
      <p:sp>
        <p:nvSpPr>
          <p:cNvPr id="4" name="Content Placeholder 3"/>
          <p:cNvSpPr>
            <a:spLocks noGrp="1"/>
          </p:cNvSpPr>
          <p:nvPr>
            <p:ph sz="quarter" idx="13"/>
          </p:nvPr>
        </p:nvSpPr>
        <p:spPr>
          <a:xfrm>
            <a:off x="457201" y="1520823"/>
            <a:ext cx="4684816" cy="462355"/>
          </a:xfrm>
        </p:spPr>
        <p:txBody>
          <a:bodyPr/>
          <a:lstStyle/>
          <a:p>
            <a:pPr marL="432000" indent="-432000">
              <a:buFont typeface="+mj-lt"/>
              <a:buAutoNum type="arabicPeriod"/>
            </a:pPr>
            <a:r>
              <a:rPr lang="en-US" sz="2000" b="1" dirty="0"/>
              <a:t>Better machinery and equipment</a:t>
            </a:r>
          </a:p>
        </p:txBody>
      </p:sp>
      <p:sp>
        <p:nvSpPr>
          <p:cNvPr id="5" name="Content Placeholder 4"/>
          <p:cNvSpPr>
            <a:spLocks noGrp="1"/>
          </p:cNvSpPr>
          <p:nvPr>
            <p:ph sz="quarter" idx="14"/>
          </p:nvPr>
        </p:nvSpPr>
        <p:spPr>
          <a:xfrm>
            <a:off x="457200" y="2067955"/>
            <a:ext cx="8232128" cy="1257132"/>
          </a:xfrm>
        </p:spPr>
        <p:txBody>
          <a:bodyPr/>
          <a:lstStyle/>
          <a:p>
            <a:pPr marL="0" lvl="0" indent="0">
              <a:buSzPts val="2200"/>
              <a:buNone/>
            </a:pPr>
            <a:r>
              <a:rPr lang="en-US" sz="2000" dirty="0"/>
              <a:t>Inventions like the steam engine, machine tools, electric generators, and computers have allowed faster economic growth.</a:t>
            </a:r>
          </a:p>
          <a:p>
            <a:pPr marL="432000" lvl="0" indent="-432000">
              <a:buFont typeface="Arial"/>
              <a:buAutoNum type="arabicPeriod" startAt="2"/>
            </a:pPr>
            <a:r>
              <a:rPr lang="en-US" sz="2000" b="1" dirty="0"/>
              <a:t>Increases in human capital</a:t>
            </a:r>
          </a:p>
        </p:txBody>
      </p:sp>
      <p:sp>
        <p:nvSpPr>
          <p:cNvPr id="6" name="Content Placeholder 5"/>
          <p:cNvSpPr>
            <a:spLocks noGrp="1"/>
          </p:cNvSpPr>
          <p:nvPr>
            <p:ph sz="quarter" idx="15"/>
          </p:nvPr>
        </p:nvSpPr>
        <p:spPr>
          <a:xfrm>
            <a:off x="457200" y="3396343"/>
            <a:ext cx="8232128" cy="1235031"/>
          </a:xfrm>
        </p:spPr>
        <p:txBody>
          <a:bodyPr/>
          <a:lstStyle/>
          <a:p>
            <a:pPr marL="0" lvl="0" indent="0">
              <a:buSzPts val="2200"/>
              <a:buNone/>
            </a:pPr>
            <a:r>
              <a:rPr lang="en-US" sz="2000" b="1" dirty="0"/>
              <a:t>Human capital</a:t>
            </a:r>
            <a:r>
              <a:rPr lang="en-US" sz="2000" dirty="0"/>
              <a:t> is the accumulated knowledge and skills that workers acquire from education and training or from their life experiences.</a:t>
            </a:r>
            <a:endParaRPr lang="en-US" sz="2000" i="1" dirty="0"/>
          </a:p>
          <a:p>
            <a:pPr marL="432000" lvl="0" indent="-432000">
              <a:buFont typeface="Arial"/>
              <a:buAutoNum type="arabicPeriod" startAt="3"/>
            </a:pPr>
            <a:r>
              <a:rPr lang="en-US" sz="2000" b="1" dirty="0"/>
              <a:t>Better means of organizing and managing production</a:t>
            </a:r>
          </a:p>
        </p:txBody>
      </p:sp>
      <p:sp>
        <p:nvSpPr>
          <p:cNvPr id="7" name="Content Placeholder 6"/>
          <p:cNvSpPr>
            <a:spLocks noGrp="1"/>
          </p:cNvSpPr>
          <p:nvPr>
            <p:ph sz="quarter" idx="16"/>
          </p:nvPr>
        </p:nvSpPr>
        <p:spPr>
          <a:xfrm>
            <a:off x="454672" y="4718793"/>
            <a:ext cx="8232128" cy="1414811"/>
          </a:xfrm>
        </p:spPr>
        <p:txBody>
          <a:bodyPr/>
          <a:lstStyle/>
          <a:p>
            <a:pPr marL="432" indent="0">
              <a:buNone/>
            </a:pPr>
            <a:r>
              <a:rPr lang="en-US" sz="2000" dirty="0"/>
              <a:t>If managers can do a better job of organizing production, then labor productivity can increase. An example of this is the </a:t>
            </a:r>
            <a:r>
              <a:rPr lang="en-US" sz="2000" b="1" dirty="0"/>
              <a:t>just-in-time system</a:t>
            </a:r>
            <a:r>
              <a:rPr lang="en-US" sz="2000" dirty="0"/>
              <a:t>, first developed by Toyota; this involves assembling goods from parts that arrive at the factory exactly when they are needed.</a:t>
            </a:r>
          </a:p>
        </p:txBody>
      </p:sp>
    </p:spTree>
    <p:extLst>
      <p:ext uri="{BB962C8B-B14F-4D97-AF65-F5344CB8AC3E}">
        <p14:creationId xmlns:p14="http://schemas.microsoft.com/office/powerpoint/2010/main" val="3967318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animEffect transition="in" filter="fade">
                                      <p:cBhvr>
                                        <p:cTn id="23" dur="500"/>
                                        <p:tgtEl>
                                          <p:spTgt spid="6">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Figure 11.3 The Per-Worker Production Function </a:t>
            </a:r>
            <a:r>
              <a:rPr lang="en-US" sz="2000" b="0" dirty="0"/>
              <a:t>(1 of 2)</a:t>
            </a:r>
            <a:endParaRPr lang="en-IN" sz="3200" b="0" dirty="0"/>
          </a:p>
        </p:txBody>
      </p:sp>
      <p:sp>
        <p:nvSpPr>
          <p:cNvPr id="6" name="Content Placeholder 5"/>
          <p:cNvSpPr>
            <a:spLocks noGrp="1"/>
          </p:cNvSpPr>
          <p:nvPr>
            <p:ph sz="quarter" idx="15"/>
          </p:nvPr>
        </p:nvSpPr>
        <p:spPr>
          <a:xfrm>
            <a:off x="457200" y="1558413"/>
            <a:ext cx="3089189" cy="4715388"/>
          </a:xfrm>
        </p:spPr>
        <p:txBody>
          <a:bodyPr/>
          <a:lstStyle/>
          <a:p>
            <a:pPr marL="0" lvl="0" indent="0">
              <a:buSzPts val="2200"/>
              <a:buNone/>
            </a:pPr>
            <a:r>
              <a:rPr lang="en-US" sz="2000" dirty="0"/>
              <a:t>Suppose we wanted to describe a </a:t>
            </a:r>
            <a:r>
              <a:rPr lang="en-US" sz="2000" b="1" dirty="0"/>
              <a:t>per-worker production function</a:t>
            </a:r>
            <a:r>
              <a:rPr lang="en-US" sz="2000" dirty="0"/>
              <a:t>: The relationship between real G</a:t>
            </a:r>
            <a:r>
              <a:rPr lang="en-US" sz="100" dirty="0"/>
              <a:t> </a:t>
            </a:r>
            <a:r>
              <a:rPr lang="en-US" sz="2000" dirty="0"/>
              <a:t>D</a:t>
            </a:r>
            <a:r>
              <a:rPr lang="en-US" sz="100" dirty="0"/>
              <a:t> </a:t>
            </a:r>
            <a:r>
              <a:rPr lang="en-US" sz="2000" dirty="0"/>
              <a:t>P per hour worked and capital per hour worked, holding the level of technology constant.</a:t>
            </a:r>
          </a:p>
          <a:p>
            <a:pPr marL="0" lvl="0" indent="0">
              <a:buNone/>
            </a:pPr>
            <a:r>
              <a:rPr lang="en-US" sz="2000" dirty="0"/>
              <a:t>The first units of capital would be the most effective, allowing output per hour to increase most.</a:t>
            </a:r>
          </a:p>
        </p:txBody>
      </p:sp>
      <p:pic>
        <p:nvPicPr>
          <p:cNvPr id="3" name="Picture 2" descr="A graph depicts the per worker production function. For long description in Notes pane, press F6."/>
          <p:cNvPicPr>
            <a:picLocks noChangeAspect="1"/>
          </p:cNvPicPr>
          <p:nvPr/>
        </p:nvPicPr>
        <p:blipFill>
          <a:blip r:embed="rId3"/>
          <a:stretch>
            <a:fillRect/>
          </a:stretch>
        </p:blipFill>
        <p:spPr>
          <a:xfrm>
            <a:off x="4206933" y="1562975"/>
            <a:ext cx="4468755" cy="3389670"/>
          </a:xfrm>
          <a:prstGeom prst="rect">
            <a:avLst/>
          </a:prstGeom>
        </p:spPr>
      </p:pic>
    </p:spTree>
    <p:extLst>
      <p:ext uri="{BB962C8B-B14F-4D97-AF65-F5344CB8AC3E}">
        <p14:creationId xmlns:p14="http://schemas.microsoft.com/office/powerpoint/2010/main" val="3534281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Figure 11.3 The Per-Worker Production Function </a:t>
            </a:r>
            <a:r>
              <a:rPr lang="en-US" sz="2000" b="0" dirty="0"/>
              <a:t>(2 of 2)</a:t>
            </a:r>
            <a:endParaRPr lang="en-IN" sz="3200" b="0" dirty="0"/>
          </a:p>
        </p:txBody>
      </p:sp>
      <p:sp>
        <p:nvSpPr>
          <p:cNvPr id="6" name="Content Placeholder 5"/>
          <p:cNvSpPr>
            <a:spLocks noGrp="1"/>
          </p:cNvSpPr>
          <p:nvPr>
            <p:ph sz="quarter" idx="15"/>
          </p:nvPr>
        </p:nvSpPr>
        <p:spPr>
          <a:xfrm>
            <a:off x="457200" y="1558413"/>
            <a:ext cx="3473532" cy="4715388"/>
          </a:xfrm>
        </p:spPr>
        <p:txBody>
          <a:bodyPr/>
          <a:lstStyle/>
          <a:p>
            <a:pPr marL="0" lvl="0" indent="0">
              <a:buNone/>
            </a:pPr>
            <a:r>
              <a:rPr lang="en-US" sz="2000" dirty="0"/>
              <a:t>Subsequent increases would result in </a:t>
            </a:r>
            <a:r>
              <a:rPr lang="en-US" sz="2000" b="1" dirty="0"/>
              <a:t>diminishing returns</a:t>
            </a:r>
            <a:r>
              <a:rPr lang="en-US" sz="2000" dirty="0"/>
              <a:t>: Smaller incremental increases in output.</a:t>
            </a:r>
          </a:p>
          <a:p>
            <a:pPr marL="0" lvl="0" indent="0">
              <a:buNone/>
            </a:pPr>
            <a:r>
              <a:rPr lang="en-US" sz="2000" dirty="0"/>
              <a:t>Why? Imagine running a pizza store with 10 workers and 1 oven.</a:t>
            </a:r>
          </a:p>
          <a:p>
            <a:pPr marL="0" lvl="0" indent="0">
              <a:buNone/>
            </a:pPr>
            <a:r>
              <a:rPr lang="en-US" sz="2000" dirty="0"/>
              <a:t>A second oven would allow the workers to be productive.</a:t>
            </a:r>
          </a:p>
          <a:p>
            <a:pPr marL="0" lvl="0" indent="0">
              <a:buNone/>
            </a:pPr>
            <a:r>
              <a:rPr lang="en-US" sz="2000" dirty="0"/>
              <a:t>But if you already had 19 pizza ovens, a 20th would not increase output by much, if at all.</a:t>
            </a:r>
          </a:p>
        </p:txBody>
      </p:sp>
      <p:pic>
        <p:nvPicPr>
          <p:cNvPr id="3" name="Picture 2" descr="A graph depicts the per worker production function. For long description in Notes pane, press F6."/>
          <p:cNvPicPr>
            <a:picLocks noChangeAspect="1"/>
          </p:cNvPicPr>
          <p:nvPr/>
        </p:nvPicPr>
        <p:blipFill>
          <a:blip r:embed="rId3"/>
          <a:stretch>
            <a:fillRect/>
          </a:stretch>
        </p:blipFill>
        <p:spPr>
          <a:xfrm>
            <a:off x="4218585" y="1562975"/>
            <a:ext cx="4468755" cy="3389670"/>
          </a:xfrm>
          <a:prstGeom prst="rect">
            <a:avLst/>
          </a:prstGeom>
        </p:spPr>
      </p:pic>
    </p:spTree>
    <p:extLst>
      <p:ext uri="{BB962C8B-B14F-4D97-AF65-F5344CB8AC3E}">
        <p14:creationId xmlns:p14="http://schemas.microsoft.com/office/powerpoint/2010/main" val="3732009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Chapter Outline</a:t>
            </a:r>
            <a:endParaRPr lang="en-IN" dirty="0"/>
          </a:p>
        </p:txBody>
      </p:sp>
      <p:sp>
        <p:nvSpPr>
          <p:cNvPr id="3" name="Content Placeholder 2"/>
          <p:cNvSpPr>
            <a:spLocks noGrp="1"/>
          </p:cNvSpPr>
          <p:nvPr>
            <p:ph sz="quarter" idx="13"/>
          </p:nvPr>
        </p:nvSpPr>
        <p:spPr/>
        <p:txBody>
          <a:bodyPr/>
          <a:lstStyle/>
          <a:p>
            <a:pPr marL="0" lvl="0" indent="0">
              <a:buSzPts val="2200"/>
              <a:buNone/>
            </a:pPr>
            <a:r>
              <a:rPr lang="en-US" b="1" dirty="0">
                <a:solidFill>
                  <a:srgbClr val="007FA3"/>
                </a:solidFill>
              </a:rPr>
              <a:t>11.1</a:t>
            </a:r>
            <a:r>
              <a:rPr lang="en-US" b="1" dirty="0">
                <a:solidFill>
                  <a:srgbClr val="0070C0"/>
                </a:solidFill>
              </a:rPr>
              <a:t> </a:t>
            </a:r>
            <a:r>
              <a:rPr lang="en-US" dirty="0"/>
              <a:t>Economic Growth over Time and around the World</a:t>
            </a:r>
          </a:p>
          <a:p>
            <a:pPr marL="0" lvl="0" indent="0">
              <a:buSzPts val="2200"/>
              <a:buNone/>
            </a:pPr>
            <a:r>
              <a:rPr lang="en-US" b="1" dirty="0">
                <a:solidFill>
                  <a:srgbClr val="007FA3"/>
                </a:solidFill>
              </a:rPr>
              <a:t>11.2</a:t>
            </a:r>
            <a:r>
              <a:rPr lang="en-US" b="1" dirty="0">
                <a:solidFill>
                  <a:srgbClr val="0070C0"/>
                </a:solidFill>
              </a:rPr>
              <a:t> </a:t>
            </a:r>
            <a:r>
              <a:rPr lang="en-US" dirty="0"/>
              <a:t>What Determines How Fast Economies Grow?</a:t>
            </a:r>
          </a:p>
          <a:p>
            <a:pPr marL="0" lvl="0" indent="0">
              <a:buSzPts val="2200"/>
              <a:buNone/>
            </a:pPr>
            <a:r>
              <a:rPr lang="en-US" b="1" dirty="0">
                <a:solidFill>
                  <a:srgbClr val="007FA3"/>
                </a:solidFill>
              </a:rPr>
              <a:t>11.3</a:t>
            </a:r>
            <a:r>
              <a:rPr lang="en-US" b="1" dirty="0">
                <a:solidFill>
                  <a:srgbClr val="0070C0"/>
                </a:solidFill>
              </a:rPr>
              <a:t> </a:t>
            </a:r>
            <a:r>
              <a:rPr lang="en-US" dirty="0"/>
              <a:t>Economic Growth in the United States</a:t>
            </a:r>
          </a:p>
          <a:p>
            <a:pPr marL="0" lvl="0" indent="0">
              <a:buSzPts val="2200"/>
              <a:buNone/>
            </a:pPr>
            <a:r>
              <a:rPr lang="en-US" b="1" dirty="0">
                <a:solidFill>
                  <a:srgbClr val="007FA3"/>
                </a:solidFill>
              </a:rPr>
              <a:t>11.4</a:t>
            </a:r>
            <a:r>
              <a:rPr lang="en-US" dirty="0">
                <a:solidFill>
                  <a:srgbClr val="0070C0"/>
                </a:solidFill>
              </a:rPr>
              <a:t> </a:t>
            </a:r>
            <a:r>
              <a:rPr lang="en-US" dirty="0"/>
              <a:t>Why Isn’t the Whole World Rich?</a:t>
            </a:r>
          </a:p>
          <a:p>
            <a:pPr marL="0" lvl="0" indent="0">
              <a:buSzPts val="2200"/>
              <a:buNone/>
            </a:pPr>
            <a:r>
              <a:rPr lang="en-US" b="1" dirty="0">
                <a:solidFill>
                  <a:srgbClr val="007FA3"/>
                </a:solidFill>
              </a:rPr>
              <a:t>11.5</a:t>
            </a:r>
            <a:r>
              <a:rPr lang="en-US" b="1" dirty="0">
                <a:solidFill>
                  <a:srgbClr val="0070C0"/>
                </a:solidFill>
              </a:rPr>
              <a:t> </a:t>
            </a:r>
            <a:r>
              <a:rPr lang="en-US" dirty="0"/>
              <a:t>Growth Policies</a:t>
            </a:r>
          </a:p>
        </p:txBody>
      </p:sp>
    </p:spTree>
    <p:extLst>
      <p:ext uri="{BB962C8B-B14F-4D97-AF65-F5344CB8AC3E}">
        <p14:creationId xmlns:p14="http://schemas.microsoft.com/office/powerpoint/2010/main" val="345209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Figure 11.4 Technological Change Increases Output per Hour Worked </a:t>
            </a:r>
            <a:r>
              <a:rPr lang="en-US" sz="2000" b="0" dirty="0"/>
              <a:t>(1 of 3)</a:t>
            </a:r>
            <a:endParaRPr lang="en-IN" sz="2000" dirty="0"/>
          </a:p>
        </p:txBody>
      </p:sp>
      <p:sp>
        <p:nvSpPr>
          <p:cNvPr id="6" name="Content Placeholder 5"/>
          <p:cNvSpPr>
            <a:spLocks noGrp="1"/>
          </p:cNvSpPr>
          <p:nvPr>
            <p:ph sz="quarter" idx="15"/>
          </p:nvPr>
        </p:nvSpPr>
        <p:spPr>
          <a:xfrm>
            <a:off x="457200" y="1558412"/>
            <a:ext cx="3449782" cy="4496399"/>
          </a:xfrm>
        </p:spPr>
        <p:txBody>
          <a:bodyPr/>
          <a:lstStyle/>
          <a:p>
            <a:pPr marL="0" lvl="0" indent="0">
              <a:buSzPts val="2200"/>
              <a:buNone/>
            </a:pPr>
            <a:r>
              <a:rPr lang="en-US" sz="2000" dirty="0"/>
              <a:t>If a country is relatively lacking in capital—like many of the developing countries—increases in capital will be very effective at increasing real G</a:t>
            </a:r>
            <a:r>
              <a:rPr lang="en-US" sz="100" dirty="0"/>
              <a:t> </a:t>
            </a:r>
            <a:r>
              <a:rPr lang="en-US" sz="2000" dirty="0"/>
              <a:t>D</a:t>
            </a:r>
            <a:r>
              <a:rPr lang="en-US" sz="100" dirty="0"/>
              <a:t> </a:t>
            </a:r>
            <a:r>
              <a:rPr lang="en-US" sz="2000" dirty="0"/>
              <a:t>P per capita.</a:t>
            </a:r>
          </a:p>
          <a:p>
            <a:pPr marL="0" lvl="0" indent="0">
              <a:buSzPts val="2200"/>
              <a:buNone/>
            </a:pPr>
            <a:r>
              <a:rPr lang="en-US" sz="2000" dirty="0"/>
              <a:t>In countries where the amount of capital is already relatively high, technological change becomes a more effective way to increase output per hour.</a:t>
            </a:r>
          </a:p>
        </p:txBody>
      </p:sp>
      <p:pic>
        <p:nvPicPr>
          <p:cNvPr id="3" name="Picture 2" descr="A graph depicts technological change increase output per hour worked. For long description in Notes pane, press F6."/>
          <p:cNvPicPr>
            <a:picLocks noChangeAspect="1"/>
          </p:cNvPicPr>
          <p:nvPr/>
        </p:nvPicPr>
        <p:blipFill>
          <a:blip r:embed="rId3"/>
          <a:stretch>
            <a:fillRect/>
          </a:stretch>
        </p:blipFill>
        <p:spPr>
          <a:xfrm>
            <a:off x="4169786" y="2126433"/>
            <a:ext cx="4517528" cy="3615241"/>
          </a:xfrm>
          <a:prstGeom prst="rect">
            <a:avLst/>
          </a:prstGeom>
        </p:spPr>
      </p:pic>
    </p:spTree>
    <p:extLst>
      <p:ext uri="{BB962C8B-B14F-4D97-AF65-F5344CB8AC3E}">
        <p14:creationId xmlns:p14="http://schemas.microsoft.com/office/powerpoint/2010/main" val="2247038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Figure 11.4 Technological Change Increases Output per Hour Worked </a:t>
            </a:r>
            <a:r>
              <a:rPr lang="en-US" sz="2000" b="0" dirty="0"/>
              <a:t>(2 of 3)</a:t>
            </a:r>
            <a:endParaRPr lang="en-IN" sz="2000" dirty="0"/>
          </a:p>
        </p:txBody>
      </p:sp>
      <p:sp>
        <p:nvSpPr>
          <p:cNvPr id="6" name="Content Placeholder 5"/>
          <p:cNvSpPr>
            <a:spLocks noGrp="1"/>
          </p:cNvSpPr>
          <p:nvPr>
            <p:ph sz="quarter" idx="15"/>
          </p:nvPr>
        </p:nvSpPr>
        <p:spPr>
          <a:xfrm>
            <a:off x="457200" y="1558413"/>
            <a:ext cx="3620530" cy="4385188"/>
          </a:xfrm>
        </p:spPr>
        <p:txBody>
          <a:bodyPr/>
          <a:lstStyle/>
          <a:p>
            <a:pPr marL="0" lvl="0" indent="0">
              <a:buSzPts val="2200"/>
              <a:buNone/>
            </a:pPr>
            <a:r>
              <a:rPr lang="en-US" sz="2000" dirty="0"/>
              <a:t>While growth through improving capital per hour can be effective, it is necessarily limited by diminishing returns.</a:t>
            </a:r>
          </a:p>
          <a:p>
            <a:pPr marL="0" indent="0">
              <a:buSzPts val="2200"/>
              <a:buNone/>
            </a:pPr>
            <a:r>
              <a:rPr lang="en-US" sz="2000" dirty="0"/>
              <a:t>But technological change does not have this limitation.</a:t>
            </a:r>
          </a:p>
          <a:p>
            <a:pPr marL="0" lvl="0" indent="0">
              <a:buSzPts val="2200"/>
              <a:buNone/>
            </a:pPr>
            <a:r>
              <a:rPr lang="en-US" sz="2000" dirty="0"/>
              <a:t>Technological changes in making pizza could include better ovens that can cook pizzas faster, or process improvements like assembly-line pizza construction.</a:t>
            </a:r>
          </a:p>
        </p:txBody>
      </p:sp>
      <p:pic>
        <p:nvPicPr>
          <p:cNvPr id="3" name="Picture 2" descr="A graph depicts technological change increase output per hour worked. For long description in Notes pane, press F6."/>
          <p:cNvPicPr>
            <a:picLocks noChangeAspect="1"/>
          </p:cNvPicPr>
          <p:nvPr/>
        </p:nvPicPr>
        <p:blipFill>
          <a:blip r:embed="rId3"/>
          <a:stretch>
            <a:fillRect/>
          </a:stretch>
        </p:blipFill>
        <p:spPr>
          <a:xfrm>
            <a:off x="4169272" y="2126433"/>
            <a:ext cx="4517528" cy="3615241"/>
          </a:xfrm>
          <a:prstGeom prst="rect">
            <a:avLst/>
          </a:prstGeom>
        </p:spPr>
      </p:pic>
    </p:spTree>
    <p:extLst>
      <p:ext uri="{BB962C8B-B14F-4D97-AF65-F5344CB8AC3E}">
        <p14:creationId xmlns:p14="http://schemas.microsoft.com/office/powerpoint/2010/main" val="2729670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Figure 11.4 Technological Change Increases Output per Hour Worked </a:t>
            </a:r>
            <a:r>
              <a:rPr lang="en-US" sz="2000" b="0" dirty="0"/>
              <a:t>(3 of 3)</a:t>
            </a:r>
            <a:endParaRPr lang="en-IN" sz="2000" dirty="0"/>
          </a:p>
        </p:txBody>
      </p:sp>
      <p:sp>
        <p:nvSpPr>
          <p:cNvPr id="6" name="Content Placeholder 5"/>
          <p:cNvSpPr>
            <a:spLocks noGrp="1"/>
          </p:cNvSpPr>
          <p:nvPr>
            <p:ph sz="quarter" idx="15"/>
          </p:nvPr>
        </p:nvSpPr>
        <p:spPr>
          <a:xfrm>
            <a:off x="457200" y="1558412"/>
            <a:ext cx="3449782" cy="2361947"/>
          </a:xfrm>
        </p:spPr>
        <p:txBody>
          <a:bodyPr/>
          <a:lstStyle/>
          <a:p>
            <a:pPr marL="0" lvl="0" indent="0">
              <a:spcAft>
                <a:spcPts val="600"/>
              </a:spcAft>
              <a:buSzPts val="2200"/>
              <a:buNone/>
            </a:pPr>
            <a:r>
              <a:rPr lang="en-US" dirty="0"/>
              <a:t>In the long run, a country will experience an increasing standard of living only if it experiences continuing technological change.</a:t>
            </a:r>
          </a:p>
        </p:txBody>
      </p:sp>
      <p:pic>
        <p:nvPicPr>
          <p:cNvPr id="3" name="Picture 2" descr="A graph depicts technological change increase output per hour worked. For long description in Notes pane, press F6."/>
          <p:cNvPicPr>
            <a:picLocks noChangeAspect="1"/>
          </p:cNvPicPr>
          <p:nvPr/>
        </p:nvPicPr>
        <p:blipFill>
          <a:blip r:embed="rId3"/>
          <a:stretch>
            <a:fillRect/>
          </a:stretch>
        </p:blipFill>
        <p:spPr>
          <a:xfrm>
            <a:off x="4169786" y="2126433"/>
            <a:ext cx="4517528" cy="3615241"/>
          </a:xfrm>
          <a:prstGeom prst="rect">
            <a:avLst/>
          </a:prstGeom>
        </p:spPr>
      </p:pic>
    </p:spTree>
    <p:extLst>
      <p:ext uri="{BB962C8B-B14F-4D97-AF65-F5344CB8AC3E}">
        <p14:creationId xmlns:p14="http://schemas.microsoft.com/office/powerpoint/2010/main" val="1111529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Apply the Concept: What Explains the Economic Failure of the Soviet Union?</a:t>
            </a:r>
            <a:endParaRPr lang="en-IN" sz="3200" dirty="0"/>
          </a:p>
        </p:txBody>
      </p:sp>
      <p:sp>
        <p:nvSpPr>
          <p:cNvPr id="6" name="Content Placeholder 5"/>
          <p:cNvSpPr>
            <a:spLocks noGrp="1"/>
          </p:cNvSpPr>
          <p:nvPr>
            <p:ph sz="quarter" idx="15"/>
          </p:nvPr>
        </p:nvSpPr>
        <p:spPr>
          <a:xfrm>
            <a:off x="457199" y="1558413"/>
            <a:ext cx="4411683" cy="4715388"/>
          </a:xfrm>
        </p:spPr>
        <p:txBody>
          <a:bodyPr/>
          <a:lstStyle/>
          <a:p>
            <a:pPr marL="432" indent="0">
              <a:buNone/>
            </a:pPr>
            <a:r>
              <a:rPr lang="en-US" sz="1800" dirty="0"/>
              <a:t>Under Communism, the Soviet Union was a centrally planned economy, where the government owned nearly every business and made all production and pricing decisions.</a:t>
            </a:r>
          </a:p>
          <a:p>
            <a:pPr marL="0" lvl="0" indent="0">
              <a:buSzPts val="2200"/>
              <a:buNone/>
            </a:pPr>
            <a:r>
              <a:rPr lang="en-US" sz="1800" dirty="0"/>
              <a:t>The Soviets concentrated on improving their capital stock, and in the 1950s, their output per hour improved faster than in the United States.</a:t>
            </a:r>
          </a:p>
          <a:p>
            <a:pPr marL="0" lvl="0" indent="0">
              <a:buSzPts val="2200"/>
              <a:buNone/>
            </a:pPr>
            <a:r>
              <a:rPr lang="en-US" sz="1800" dirty="0"/>
              <a:t>But Soviet managers had little incentive to develop new ways of doing things, and they did not have to worry about competition. This held back technological change and resulted in slowing growth rates for output in the Soviet Union.</a:t>
            </a:r>
          </a:p>
        </p:txBody>
      </p:sp>
      <p:pic>
        <p:nvPicPr>
          <p:cNvPr id="3" name="Picture 2" descr="A vintage photograph depicts citizens in a large group, rushing into a building."/>
          <p:cNvPicPr>
            <a:picLocks noChangeAspect="1"/>
          </p:cNvPicPr>
          <p:nvPr/>
        </p:nvPicPr>
        <p:blipFill>
          <a:blip r:embed="rId2"/>
          <a:stretch>
            <a:fillRect/>
          </a:stretch>
        </p:blipFill>
        <p:spPr>
          <a:xfrm>
            <a:off x="5004497" y="1560529"/>
            <a:ext cx="3682303" cy="2426418"/>
          </a:xfrm>
          <a:prstGeom prst="rect">
            <a:avLst/>
          </a:prstGeom>
        </p:spPr>
      </p:pic>
    </p:spTree>
    <p:extLst>
      <p:ext uri="{BB962C8B-B14F-4D97-AF65-F5344CB8AC3E}">
        <p14:creationId xmlns:p14="http://schemas.microsoft.com/office/powerpoint/2010/main" val="719222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New Growth Theory</a:t>
            </a:r>
            <a:endParaRPr lang="en-IN" dirty="0"/>
          </a:p>
        </p:txBody>
      </p:sp>
      <p:sp>
        <p:nvSpPr>
          <p:cNvPr id="4" name="Content Placeholder 3"/>
          <p:cNvSpPr>
            <a:spLocks noGrp="1"/>
          </p:cNvSpPr>
          <p:nvPr>
            <p:ph sz="quarter" idx="13"/>
          </p:nvPr>
        </p:nvSpPr>
        <p:spPr>
          <a:xfrm>
            <a:off x="470534" y="1515242"/>
            <a:ext cx="8229600" cy="2552535"/>
          </a:xfrm>
        </p:spPr>
        <p:txBody>
          <a:bodyPr/>
          <a:lstStyle/>
          <a:p>
            <a:pPr marL="0" lvl="0" indent="0">
              <a:buSzPts val="2200"/>
              <a:buNone/>
            </a:pPr>
            <a:r>
              <a:rPr lang="en-US" dirty="0"/>
              <a:t>The model of economic growth we have developed was first developed by Nobel Laureate Robert Solow in the 1950s.</a:t>
            </a:r>
          </a:p>
          <a:p>
            <a:pPr marL="255600" lvl="0"/>
            <a:r>
              <a:rPr lang="en-US" dirty="0"/>
              <a:t>Solow did not seek to </a:t>
            </a:r>
            <a:r>
              <a:rPr lang="en-US" b="1" dirty="0"/>
              <a:t>explain</a:t>
            </a:r>
            <a:r>
              <a:rPr lang="en-US" dirty="0"/>
              <a:t> technological change, instead he considered technological change to be the result of chance scientific discoveries.</a:t>
            </a:r>
          </a:p>
        </p:txBody>
      </p:sp>
      <p:sp>
        <p:nvSpPr>
          <p:cNvPr id="5" name="Content Placeholder 4"/>
          <p:cNvSpPr>
            <a:spLocks noGrp="1"/>
          </p:cNvSpPr>
          <p:nvPr>
            <p:ph sz="quarter" idx="14"/>
          </p:nvPr>
        </p:nvSpPr>
        <p:spPr>
          <a:xfrm>
            <a:off x="469074" y="4191991"/>
            <a:ext cx="8247413" cy="1825584"/>
          </a:xfrm>
        </p:spPr>
        <p:txBody>
          <a:bodyPr/>
          <a:lstStyle/>
          <a:p>
            <a:pPr marL="432" indent="0">
              <a:buNone/>
            </a:pPr>
            <a:r>
              <a:rPr lang="en-US" dirty="0"/>
              <a:t>Paul Romer developed the </a:t>
            </a:r>
            <a:r>
              <a:rPr lang="en-US" b="1" dirty="0"/>
              <a:t>new growth theory</a:t>
            </a:r>
            <a:r>
              <a:rPr lang="en-US" dirty="0"/>
              <a:t>, a model of long-run economic growth that emphasizes that technological change is influenced by economic incentives and so is determined by the working of the market system.</a:t>
            </a:r>
          </a:p>
        </p:txBody>
      </p:sp>
    </p:spTree>
    <p:extLst>
      <p:ext uri="{BB962C8B-B14F-4D97-AF65-F5344CB8AC3E}">
        <p14:creationId xmlns:p14="http://schemas.microsoft.com/office/powerpoint/2010/main" val="889561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New Growth Theory and Knowledge Capital</a:t>
            </a:r>
            <a:endParaRPr lang="en-IN" sz="3200" dirty="0"/>
          </a:p>
        </p:txBody>
      </p:sp>
      <p:sp>
        <p:nvSpPr>
          <p:cNvPr id="3" name="Content Placeholder 2"/>
          <p:cNvSpPr>
            <a:spLocks noGrp="1"/>
          </p:cNvSpPr>
          <p:nvPr>
            <p:ph sz="quarter" idx="13"/>
          </p:nvPr>
        </p:nvSpPr>
        <p:spPr/>
        <p:txBody>
          <a:bodyPr/>
          <a:lstStyle/>
          <a:p>
            <a:pPr marL="0" lvl="0" indent="0">
              <a:buSzPts val="2200"/>
              <a:buNone/>
            </a:pPr>
            <a:r>
              <a:rPr lang="en-US" dirty="0"/>
              <a:t>Romer argues that the accumulation of </a:t>
            </a:r>
            <a:r>
              <a:rPr lang="en-US" b="1" dirty="0"/>
              <a:t>knowledge capital </a:t>
            </a:r>
            <a:r>
              <a:rPr lang="en-US" dirty="0"/>
              <a:t>is a key determinant of economic growth. Increases in knowledge capital result from research and development and other technological advances.</a:t>
            </a:r>
          </a:p>
          <a:p>
            <a:pPr marL="0" lvl="0" indent="0">
              <a:buSzPts val="2200"/>
              <a:buNone/>
            </a:pPr>
            <a:r>
              <a:rPr lang="en-US" dirty="0"/>
              <a:t>Physical capital is </a:t>
            </a:r>
            <a:r>
              <a:rPr lang="en-US" b="1" dirty="0"/>
              <a:t>rival </a:t>
            </a:r>
            <a:r>
              <a:rPr lang="en-US" dirty="0"/>
              <a:t>and </a:t>
            </a:r>
            <a:r>
              <a:rPr lang="en-US" b="1" dirty="0"/>
              <a:t>excludable</a:t>
            </a:r>
            <a:r>
              <a:rPr lang="en-US" dirty="0"/>
              <a:t>—a </a:t>
            </a:r>
            <a:r>
              <a:rPr lang="en-US" b="1" dirty="0"/>
              <a:t>private good</a:t>
            </a:r>
            <a:r>
              <a:rPr lang="en-US" dirty="0"/>
              <a:t>—and this results in its diminishing returns.</a:t>
            </a:r>
          </a:p>
          <a:p>
            <a:pPr marL="255600" lvl="0"/>
            <a:r>
              <a:rPr lang="en-US" dirty="0"/>
              <a:t>But knowledge capital is nonrival and nonexcludable—a </a:t>
            </a:r>
            <a:r>
              <a:rPr lang="en-US" b="1" dirty="0"/>
              <a:t>public good</a:t>
            </a:r>
            <a:r>
              <a:rPr lang="en-US" dirty="0"/>
              <a:t>—and so results in </a:t>
            </a:r>
            <a:r>
              <a:rPr lang="en-US" b="1" dirty="0"/>
              <a:t>increasing returns</a:t>
            </a:r>
            <a:r>
              <a:rPr lang="en-US" dirty="0"/>
              <a:t>—not at the </a:t>
            </a:r>
            <a:r>
              <a:rPr lang="en-US" b="1" dirty="0"/>
              <a:t>firm level </a:t>
            </a:r>
            <a:r>
              <a:rPr lang="en-US" dirty="0"/>
              <a:t>but at the </a:t>
            </a:r>
            <a:r>
              <a:rPr lang="en-US" b="1" dirty="0"/>
              <a:t>economy level</a:t>
            </a:r>
            <a:r>
              <a:rPr lang="en-US" dirty="0"/>
              <a:t>.</a:t>
            </a:r>
          </a:p>
        </p:txBody>
      </p:sp>
    </p:spTree>
    <p:extLst>
      <p:ext uri="{BB962C8B-B14F-4D97-AF65-F5344CB8AC3E}">
        <p14:creationId xmlns:p14="http://schemas.microsoft.com/office/powerpoint/2010/main" val="1243021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Government’s Role in Knowledge Capital Generation</a:t>
            </a:r>
            <a:endParaRPr lang="en-IN" sz="3200" dirty="0"/>
          </a:p>
        </p:txBody>
      </p:sp>
      <p:sp>
        <p:nvSpPr>
          <p:cNvPr id="3" name="Content Placeholder 2"/>
          <p:cNvSpPr>
            <a:spLocks noGrp="1"/>
          </p:cNvSpPr>
          <p:nvPr>
            <p:ph sz="quarter" idx="13"/>
          </p:nvPr>
        </p:nvSpPr>
        <p:spPr>
          <a:xfrm>
            <a:off x="457201" y="1554920"/>
            <a:ext cx="8093034" cy="4663335"/>
          </a:xfrm>
        </p:spPr>
        <p:txBody>
          <a:bodyPr/>
          <a:lstStyle/>
          <a:p>
            <a:pPr marL="0" lvl="0" indent="0">
              <a:buSzPts val="2200"/>
              <a:buNone/>
            </a:pPr>
            <a:r>
              <a:rPr lang="en-US" sz="2000" dirty="0"/>
              <a:t>Public goods such as the creation of knowledge capital result in </a:t>
            </a:r>
            <a:r>
              <a:rPr lang="en-US" sz="2000" b="1" dirty="0"/>
              <a:t>free riding</a:t>
            </a:r>
            <a:r>
              <a:rPr lang="en-US" sz="2000" dirty="0"/>
              <a:t>: Benefitting from goods and services you do not pay for.</a:t>
            </a:r>
          </a:p>
          <a:p>
            <a:pPr marL="0" lvl="0" indent="0">
              <a:buSzPts val="2200"/>
              <a:buNone/>
            </a:pPr>
            <a:r>
              <a:rPr lang="en-US" sz="2000" b="1" dirty="0"/>
              <a:t>Example: </a:t>
            </a:r>
            <a:r>
              <a:rPr lang="en-US" sz="2000" dirty="0"/>
              <a:t>Bell Labs’ development of transistor technology resulted in immense profits for other firms.</a:t>
            </a:r>
          </a:p>
          <a:p>
            <a:pPr marL="0" lvl="0" indent="0">
              <a:buSzPts val="2200"/>
              <a:buNone/>
            </a:pPr>
            <a:r>
              <a:rPr lang="en-US" sz="2000" dirty="0"/>
              <a:t>Because firms do not enjoy the entire benefit of their knowledge capital, they do not produce enough of it.</a:t>
            </a:r>
          </a:p>
          <a:p>
            <a:pPr marL="0" lvl="0" indent="0">
              <a:buSzPts val="2200"/>
              <a:buNone/>
            </a:pPr>
            <a:r>
              <a:rPr lang="en-US" sz="2000" dirty="0"/>
              <a:t>The public good nature of knowledge capital leads to a role for government policy in:</a:t>
            </a:r>
          </a:p>
          <a:p>
            <a:pPr marL="255600" lvl="0"/>
            <a:r>
              <a:rPr lang="en-US" sz="2000" dirty="0"/>
              <a:t>Protecting intellectual property with patents and copyrights</a:t>
            </a:r>
          </a:p>
          <a:p>
            <a:pPr marL="255600" lvl="0"/>
            <a:r>
              <a:rPr lang="en-US" sz="2000" dirty="0"/>
              <a:t>Subsidizing research and development</a:t>
            </a:r>
          </a:p>
          <a:p>
            <a:pPr marL="255600" lvl="0"/>
            <a:r>
              <a:rPr lang="en-US" sz="2000" dirty="0"/>
              <a:t>Subsidizing education</a:t>
            </a:r>
          </a:p>
        </p:txBody>
      </p:sp>
    </p:spTree>
    <p:extLst>
      <p:ext uri="{BB962C8B-B14F-4D97-AF65-F5344CB8AC3E}">
        <p14:creationId xmlns:p14="http://schemas.microsoft.com/office/powerpoint/2010/main" val="2270940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Protecting Intellectual Property</a:t>
            </a:r>
            <a:endParaRPr lang="en-IN" dirty="0"/>
          </a:p>
        </p:txBody>
      </p:sp>
      <p:sp>
        <p:nvSpPr>
          <p:cNvPr id="4" name="Content Placeholder 3"/>
          <p:cNvSpPr>
            <a:spLocks noGrp="1"/>
          </p:cNvSpPr>
          <p:nvPr>
            <p:ph sz="quarter" idx="13"/>
          </p:nvPr>
        </p:nvSpPr>
        <p:spPr>
          <a:xfrm>
            <a:off x="457200" y="1556327"/>
            <a:ext cx="8229600" cy="1697512"/>
          </a:xfrm>
        </p:spPr>
        <p:txBody>
          <a:bodyPr/>
          <a:lstStyle/>
          <a:p>
            <a:pPr marL="0" lvl="0" indent="0">
              <a:spcBef>
                <a:spcPts val="0"/>
              </a:spcBef>
              <a:buSzPts val="2200"/>
              <a:buNone/>
            </a:pPr>
            <a:r>
              <a:rPr lang="en-US" sz="2200" dirty="0"/>
              <a:t>Governments seek to protect intellectual property through the use of patents and copyrights.</a:t>
            </a:r>
          </a:p>
          <a:p>
            <a:pPr marL="255600" lvl="0">
              <a:buSzPts val="2200"/>
            </a:pPr>
            <a:r>
              <a:rPr lang="en-US" sz="2200" dirty="0"/>
              <a:t>Allowing firms to benefit from their own research and development increases their incentive to perform it.</a:t>
            </a:r>
            <a:endParaRPr lang="en-US" sz="2200" b="1" i="1" dirty="0"/>
          </a:p>
        </p:txBody>
      </p:sp>
      <p:sp>
        <p:nvSpPr>
          <p:cNvPr id="5" name="Content Placeholder 4"/>
          <p:cNvSpPr>
            <a:spLocks noGrp="1"/>
          </p:cNvSpPr>
          <p:nvPr>
            <p:ph sz="quarter" idx="14"/>
          </p:nvPr>
        </p:nvSpPr>
        <p:spPr>
          <a:xfrm>
            <a:off x="457200" y="3339603"/>
            <a:ext cx="8229600" cy="2983636"/>
          </a:xfrm>
        </p:spPr>
        <p:txBody>
          <a:bodyPr/>
          <a:lstStyle/>
          <a:p>
            <a:pPr marL="0" lvl="0" indent="0">
              <a:buSzPts val="2200"/>
              <a:buNone/>
            </a:pPr>
            <a:r>
              <a:rPr lang="en-US" sz="2200" b="1" dirty="0"/>
              <a:t>Patents</a:t>
            </a:r>
            <a:r>
              <a:rPr lang="en-US" sz="2200" dirty="0"/>
              <a:t> are the exclusive legal right to produce a product for a period of 20 years from the date the patent application is filed with the government. This period of time is designed to balance the chance for a firm to benefit from its invention against the need of society to benefit from it.</a:t>
            </a:r>
          </a:p>
          <a:p>
            <a:pPr marL="0" lvl="0" indent="0">
              <a:spcBef>
                <a:spcPts val="1200"/>
              </a:spcBef>
              <a:buSzPts val="2200"/>
              <a:buNone/>
            </a:pPr>
            <a:r>
              <a:rPr lang="en-US" sz="2200" b="1" dirty="0"/>
              <a:t>Copyrights</a:t>
            </a:r>
            <a:r>
              <a:rPr lang="en-US" sz="2200" dirty="0"/>
              <a:t> act similarly for creative works like books and films, granting the exclusive right to use the creation during and 70 years after the creator’s lifetime.</a:t>
            </a:r>
          </a:p>
        </p:txBody>
      </p:sp>
    </p:spTree>
    <p:extLst>
      <p:ext uri="{BB962C8B-B14F-4D97-AF65-F5344CB8AC3E}">
        <p14:creationId xmlns:p14="http://schemas.microsoft.com/office/powerpoint/2010/main" val="400099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Subsidizing R&amp;D and Education</a:t>
            </a:r>
            <a:endParaRPr lang="en-IN" dirty="0"/>
          </a:p>
        </p:txBody>
      </p:sp>
      <p:sp>
        <p:nvSpPr>
          <p:cNvPr id="4" name="Content Placeholder 3"/>
          <p:cNvSpPr>
            <a:spLocks noGrp="1"/>
          </p:cNvSpPr>
          <p:nvPr>
            <p:ph sz="quarter" idx="13"/>
          </p:nvPr>
        </p:nvSpPr>
        <p:spPr>
          <a:xfrm>
            <a:off x="457200" y="1556327"/>
            <a:ext cx="8229600" cy="1816265"/>
          </a:xfrm>
        </p:spPr>
        <p:txBody>
          <a:bodyPr/>
          <a:lstStyle/>
          <a:p>
            <a:pPr marL="0" lvl="0" indent="0">
              <a:spcBef>
                <a:spcPts val="0"/>
              </a:spcBef>
              <a:buSzPts val="2200"/>
              <a:buNone/>
            </a:pPr>
            <a:r>
              <a:rPr lang="en-US" sz="2000" b="1" dirty="0"/>
              <a:t>Subsidizing research and development</a:t>
            </a:r>
          </a:p>
          <a:p>
            <a:pPr marL="255600" lvl="0">
              <a:spcBef>
                <a:spcPts val="600"/>
              </a:spcBef>
            </a:pPr>
            <a:r>
              <a:rPr lang="en-US" sz="2000" dirty="0"/>
              <a:t>Governments might perform research directly—like NASA and the National Institutes of Health—or subsidize researchers at institutions like universities.</a:t>
            </a:r>
          </a:p>
          <a:p>
            <a:pPr marL="255600" lvl="0">
              <a:spcBef>
                <a:spcPts val="600"/>
              </a:spcBef>
            </a:pPr>
            <a:r>
              <a:rPr lang="en-US" sz="2000" dirty="0"/>
              <a:t>Similarly, they can provide tax incentives to firms performing R&amp;D.</a:t>
            </a:r>
          </a:p>
        </p:txBody>
      </p:sp>
      <p:sp>
        <p:nvSpPr>
          <p:cNvPr id="5" name="Content Placeholder 4"/>
          <p:cNvSpPr>
            <a:spLocks noGrp="1"/>
          </p:cNvSpPr>
          <p:nvPr>
            <p:ph sz="quarter" idx="14"/>
          </p:nvPr>
        </p:nvSpPr>
        <p:spPr>
          <a:xfrm>
            <a:off x="457200" y="3491345"/>
            <a:ext cx="8259288" cy="2585605"/>
          </a:xfrm>
        </p:spPr>
        <p:txBody>
          <a:bodyPr/>
          <a:lstStyle/>
          <a:p>
            <a:pPr marL="0" lvl="0" indent="0">
              <a:spcBef>
                <a:spcPts val="600"/>
              </a:spcBef>
              <a:buSzPts val="2200"/>
              <a:buNone/>
            </a:pPr>
            <a:r>
              <a:rPr lang="en-US" sz="2000" b="1" dirty="0"/>
              <a:t>Subsidizing education</a:t>
            </a:r>
          </a:p>
          <a:p>
            <a:pPr marL="255600" lvl="0">
              <a:spcBef>
                <a:spcPts val="600"/>
              </a:spcBef>
            </a:pPr>
            <a:r>
              <a:rPr lang="en-US" sz="2000" dirty="0"/>
              <a:t>In order to perform research and development, workers need to be technically trained. If firms provide this training, they recoup the cost by paying workers lower wages, decreasing the incentive for workers to take such jobs.</a:t>
            </a:r>
          </a:p>
          <a:p>
            <a:pPr marL="255600" lvl="0">
              <a:spcBef>
                <a:spcPts val="600"/>
              </a:spcBef>
            </a:pPr>
            <a:r>
              <a:rPr lang="en-US" sz="2000" dirty="0"/>
              <a:t>A solution to this is to have the government subsidize education, as it does in all high-income countries.</a:t>
            </a:r>
          </a:p>
        </p:txBody>
      </p:sp>
    </p:spTree>
    <p:extLst>
      <p:ext uri="{BB962C8B-B14F-4D97-AF65-F5344CB8AC3E}">
        <p14:creationId xmlns:p14="http://schemas.microsoft.com/office/powerpoint/2010/main" val="1572922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Joseph Schumpeter and Creative Destruction</a:t>
            </a:r>
            <a:endParaRPr lang="en-IN" sz="3200" dirty="0"/>
          </a:p>
        </p:txBody>
      </p:sp>
      <p:sp>
        <p:nvSpPr>
          <p:cNvPr id="4" name="Content Placeholder 3"/>
          <p:cNvSpPr>
            <a:spLocks noGrp="1"/>
          </p:cNvSpPr>
          <p:nvPr>
            <p:ph sz="quarter" idx="13"/>
          </p:nvPr>
        </p:nvSpPr>
        <p:spPr>
          <a:xfrm>
            <a:off x="457200" y="1556326"/>
            <a:ext cx="8229600" cy="2706915"/>
          </a:xfrm>
        </p:spPr>
        <p:txBody>
          <a:bodyPr/>
          <a:lstStyle/>
          <a:p>
            <a:pPr marL="0" lvl="0" indent="0">
              <a:spcBef>
                <a:spcPts val="0"/>
              </a:spcBef>
              <a:buSzPts val="2200"/>
              <a:buNone/>
            </a:pPr>
            <a:r>
              <a:rPr lang="en-US" sz="2000" dirty="0"/>
              <a:t>Joseph Schumpeter was born in Austria in 1883 and grew up there before moving to the United States.</a:t>
            </a:r>
          </a:p>
          <a:p>
            <a:pPr marL="255600" lvl="0"/>
            <a:r>
              <a:rPr lang="en-US" sz="2000" dirty="0"/>
              <a:t>Schumpeter developed a model of growth emphasizing his view that new products unleashed a </a:t>
            </a:r>
            <a:r>
              <a:rPr lang="en-US" sz="2000" b="1" dirty="0"/>
              <a:t>gale of creative destruction</a:t>
            </a:r>
            <a:r>
              <a:rPr lang="en-US" sz="2000" dirty="0"/>
              <a:t>.</a:t>
            </a:r>
          </a:p>
          <a:p>
            <a:pPr marL="255600" lvl="0"/>
            <a:r>
              <a:rPr lang="en-US" sz="2000" b="1" dirty="0"/>
              <a:t>Example: </a:t>
            </a:r>
            <a:r>
              <a:rPr lang="en-US" sz="2000" dirty="0"/>
              <a:t>The automobile replaced the horse-drawn carriage by better serving the needs of consumers. This “creation” “destroyed” carriage makers and associated firms.</a:t>
            </a:r>
          </a:p>
        </p:txBody>
      </p:sp>
      <p:sp>
        <p:nvSpPr>
          <p:cNvPr id="5" name="Content Placeholder 4"/>
          <p:cNvSpPr>
            <a:spLocks noGrp="1"/>
          </p:cNvSpPr>
          <p:nvPr>
            <p:ph sz="quarter" idx="14"/>
          </p:nvPr>
        </p:nvSpPr>
        <p:spPr>
          <a:xfrm>
            <a:off x="457200" y="4358245"/>
            <a:ext cx="8229600" cy="1445573"/>
          </a:xfrm>
        </p:spPr>
        <p:txBody>
          <a:bodyPr/>
          <a:lstStyle/>
          <a:p>
            <a:pPr marL="432" indent="0">
              <a:buNone/>
            </a:pPr>
            <a:r>
              <a:rPr lang="en-US" sz="2000" dirty="0"/>
              <a:t>To Schumpeter, the entrepreneur is central to economic growth, and the profits of entrepreneurs provide the incentive for bringing together the factors of production—labor, capital, and natural resources—in new ways.</a:t>
            </a:r>
          </a:p>
        </p:txBody>
      </p:sp>
    </p:spTree>
    <p:extLst>
      <p:ext uri="{BB962C8B-B14F-4D97-AF65-F5344CB8AC3E}">
        <p14:creationId xmlns:p14="http://schemas.microsoft.com/office/powerpoint/2010/main" val="3183400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Technological Change, Creative Destruction, and Rising Living Standards</a:t>
            </a:r>
            <a:endParaRPr lang="en-IN" sz="3200" dirty="0"/>
          </a:p>
        </p:txBody>
      </p:sp>
      <p:sp>
        <p:nvSpPr>
          <p:cNvPr id="6" name="Content Placeholder 5"/>
          <p:cNvSpPr>
            <a:spLocks noGrp="1"/>
          </p:cNvSpPr>
          <p:nvPr>
            <p:ph sz="quarter" idx="15"/>
          </p:nvPr>
        </p:nvSpPr>
        <p:spPr>
          <a:xfrm>
            <a:off x="457199" y="1558413"/>
            <a:ext cx="3550357" cy="4593006"/>
          </a:xfrm>
        </p:spPr>
        <p:txBody>
          <a:bodyPr/>
          <a:lstStyle/>
          <a:p>
            <a:pPr marL="0" lvl="0" indent="0">
              <a:buSzPts val="2200"/>
              <a:buNone/>
            </a:pPr>
            <a:r>
              <a:rPr lang="en-US" sz="1600" dirty="0">
                <a:solidFill>
                  <a:schemeClr val="tx1"/>
                </a:solidFill>
              </a:rPr>
              <a:t>Few firms had a rise and fall as spectacular as that of Blockbuster.</a:t>
            </a:r>
          </a:p>
          <a:p>
            <a:pPr marL="0" lvl="0" indent="0">
              <a:buSzPts val="2200"/>
              <a:buNone/>
            </a:pPr>
            <a:r>
              <a:rPr lang="en-US" sz="1600" dirty="0">
                <a:solidFill>
                  <a:schemeClr val="tx1"/>
                </a:solidFill>
              </a:rPr>
              <a:t>Founded in 1985, Blockbuster Video used sophisticated software to track inventories of movies and the rental habits of customers.</a:t>
            </a:r>
          </a:p>
          <a:p>
            <a:pPr marL="0" lvl="0" indent="0">
              <a:buSzPts val="2200"/>
              <a:buNone/>
            </a:pPr>
            <a:r>
              <a:rPr lang="en-US" sz="1600" dirty="0">
                <a:solidFill>
                  <a:schemeClr val="tx1"/>
                </a:solidFill>
              </a:rPr>
              <a:t>In the early 2000s, Blockbuster had more than 4,000 stores in the United States; but competition from new services like Netflix led to only a single Blockbuster remaining in 2023.</a:t>
            </a:r>
          </a:p>
          <a:p>
            <a:pPr marL="0" lvl="0" indent="0">
              <a:spcAft>
                <a:spcPts val="600"/>
              </a:spcAft>
              <a:buSzPts val="2200"/>
              <a:buNone/>
            </a:pPr>
            <a:r>
              <a:rPr lang="en-US" sz="1600" dirty="0">
                <a:solidFill>
                  <a:schemeClr val="tx1"/>
                </a:solidFill>
              </a:rPr>
              <a:t>Will other firms like Apple, Facebook, and G</a:t>
            </a:r>
            <a:r>
              <a:rPr lang="en-US" sz="100" dirty="0">
                <a:solidFill>
                  <a:schemeClr val="tx1"/>
                </a:solidFill>
              </a:rPr>
              <a:t> </a:t>
            </a:r>
            <a:r>
              <a:rPr lang="en-US" sz="1600" dirty="0">
                <a:solidFill>
                  <a:schemeClr val="tx1"/>
                </a:solidFill>
              </a:rPr>
              <a:t>M be wiped out in the same way?</a:t>
            </a:r>
          </a:p>
        </p:txBody>
      </p:sp>
      <p:pic>
        <p:nvPicPr>
          <p:cNvPr id="3" name="Picture 2" descr="An abandoned Blockbuster video store."/>
          <p:cNvPicPr>
            <a:picLocks noChangeAspect="1"/>
          </p:cNvPicPr>
          <p:nvPr/>
        </p:nvPicPr>
        <p:blipFill>
          <a:blip r:embed="rId2"/>
          <a:stretch>
            <a:fillRect/>
          </a:stretch>
        </p:blipFill>
        <p:spPr>
          <a:xfrm>
            <a:off x="4486292" y="1558413"/>
            <a:ext cx="4200508" cy="2670279"/>
          </a:xfrm>
          <a:prstGeom prst="rect">
            <a:avLst/>
          </a:prstGeom>
        </p:spPr>
      </p:pic>
    </p:spTree>
    <p:extLst>
      <p:ext uri="{BB962C8B-B14F-4D97-AF65-F5344CB8AC3E}">
        <p14:creationId xmlns:p14="http://schemas.microsoft.com/office/powerpoint/2010/main" val="986635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11.3 Economic Growth in the United States</a:t>
            </a:r>
            <a:endParaRPr lang="en-IN" sz="3200" dirty="0"/>
          </a:p>
        </p:txBody>
      </p:sp>
      <p:sp>
        <p:nvSpPr>
          <p:cNvPr id="4" name="Content Placeholder 3"/>
          <p:cNvSpPr>
            <a:spLocks noGrp="1"/>
          </p:cNvSpPr>
          <p:nvPr>
            <p:ph sz="quarter" idx="13"/>
          </p:nvPr>
        </p:nvSpPr>
        <p:spPr>
          <a:xfrm>
            <a:off x="457200" y="1520825"/>
            <a:ext cx="8229600" cy="462354"/>
          </a:xfrm>
        </p:spPr>
        <p:txBody>
          <a:bodyPr/>
          <a:lstStyle/>
          <a:p>
            <a:pPr marL="432" indent="0">
              <a:buNone/>
            </a:pPr>
            <a:r>
              <a:rPr lang="en-US" sz="2000" b="1" dirty="0"/>
              <a:t>Discuss fluctuations in productivity growth in the United States.</a:t>
            </a:r>
          </a:p>
        </p:txBody>
      </p:sp>
      <p:sp>
        <p:nvSpPr>
          <p:cNvPr id="5" name="Content Placeholder 4"/>
          <p:cNvSpPr>
            <a:spLocks noGrp="1"/>
          </p:cNvSpPr>
          <p:nvPr>
            <p:ph sz="quarter" idx="14"/>
          </p:nvPr>
        </p:nvSpPr>
        <p:spPr>
          <a:xfrm>
            <a:off x="457200" y="2101933"/>
            <a:ext cx="8229600" cy="1484415"/>
          </a:xfrm>
        </p:spPr>
        <p:txBody>
          <a:bodyPr/>
          <a:lstStyle/>
          <a:p>
            <a:pPr marL="432" indent="0">
              <a:buNone/>
            </a:pPr>
            <a:r>
              <a:rPr lang="en-US" dirty="0"/>
              <a:t>The experience of the United States can help us understand how capital accumulation and technological change help to drive economic growth.</a:t>
            </a:r>
          </a:p>
        </p:txBody>
      </p:sp>
    </p:spTree>
    <p:extLst>
      <p:ext uri="{BB962C8B-B14F-4D97-AF65-F5344CB8AC3E}">
        <p14:creationId xmlns:p14="http://schemas.microsoft.com/office/powerpoint/2010/main" val="2064820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89553"/>
          </a:xfrm>
        </p:spPr>
        <p:txBody>
          <a:bodyPr anchor="b">
            <a:normAutofit/>
          </a:bodyPr>
          <a:lstStyle/>
          <a:p>
            <a:pPr>
              <a:lnSpc>
                <a:spcPct val="90000"/>
              </a:lnSpc>
            </a:pPr>
            <a:r>
              <a:rPr lang="en-US" sz="2400" dirty="0">
                <a:solidFill>
                  <a:schemeClr val="tx2"/>
                </a:solidFill>
              </a:rPr>
              <a:t>Figure 11.5 Average Annual Growth Rates in Real G</a:t>
            </a:r>
            <a:r>
              <a:rPr lang="en-US" sz="100" dirty="0">
                <a:solidFill>
                  <a:schemeClr val="tx2"/>
                </a:solidFill>
              </a:rPr>
              <a:t> </a:t>
            </a:r>
            <a:r>
              <a:rPr lang="en-US" sz="2400" dirty="0">
                <a:solidFill>
                  <a:schemeClr val="tx2"/>
                </a:solidFill>
              </a:rPr>
              <a:t>D</a:t>
            </a:r>
            <a:r>
              <a:rPr lang="en-US" sz="100" dirty="0">
                <a:solidFill>
                  <a:schemeClr val="tx2"/>
                </a:solidFill>
              </a:rPr>
              <a:t> </a:t>
            </a:r>
            <a:r>
              <a:rPr lang="en-US" sz="2400" dirty="0">
                <a:solidFill>
                  <a:schemeClr val="tx2"/>
                </a:solidFill>
              </a:rPr>
              <a:t>P per Hour Worked in the United States, 1800–2022</a:t>
            </a:r>
            <a:endParaRPr lang="en-IN" sz="2400" dirty="0">
              <a:solidFill>
                <a:schemeClr val="tx2"/>
              </a:solidFill>
            </a:endParaRPr>
          </a:p>
        </p:txBody>
      </p:sp>
      <p:sp>
        <p:nvSpPr>
          <p:cNvPr id="6" name="Content Placeholder 5"/>
          <p:cNvSpPr>
            <a:spLocks noGrp="1"/>
          </p:cNvSpPr>
          <p:nvPr>
            <p:ph sz="quarter" idx="13"/>
          </p:nvPr>
        </p:nvSpPr>
        <p:spPr>
          <a:xfrm>
            <a:off x="457201" y="1552575"/>
            <a:ext cx="3176015" cy="4721225"/>
          </a:xfrm>
        </p:spPr>
        <p:txBody>
          <a:bodyPr anchor="t">
            <a:normAutofit/>
          </a:bodyPr>
          <a:lstStyle/>
          <a:p>
            <a:pPr marL="0" lvl="0" indent="0">
              <a:lnSpc>
                <a:spcPct val="90000"/>
              </a:lnSpc>
              <a:buSzPts val="2200"/>
              <a:buNone/>
            </a:pPr>
            <a:r>
              <a:rPr lang="en-US" sz="2000" dirty="0"/>
              <a:t>Growth rates in the United States were relatively modest prior to 1900.</a:t>
            </a:r>
          </a:p>
          <a:p>
            <a:pPr marL="0" lvl="0" indent="0">
              <a:lnSpc>
                <a:spcPct val="90000"/>
              </a:lnSpc>
              <a:buSzPts val="2200"/>
              <a:buNone/>
            </a:pPr>
            <a:r>
              <a:rPr lang="en-US" sz="2000" dirty="0"/>
              <a:t>In the twentieth century, firms and the U.S. government invested heavily in research and development, resulting in increasing growth rates.</a:t>
            </a:r>
          </a:p>
          <a:p>
            <a:pPr marL="0" lvl="0" indent="0">
              <a:lnSpc>
                <a:spcPct val="90000"/>
              </a:lnSpc>
              <a:buSzPts val="2200"/>
              <a:buNone/>
            </a:pPr>
            <a:r>
              <a:rPr lang="en-US" sz="2000" dirty="0"/>
              <a:t>Growth rates remained high until the mid-1970s, when they fell unexpectedly, before picking up again in the mid-1990s.</a:t>
            </a:r>
          </a:p>
        </p:txBody>
      </p:sp>
      <p:pic>
        <p:nvPicPr>
          <p:cNvPr id="7" name="Picture 6" descr="A bar graph depicts the average annual growth rates in real G D P per hour worked in the United States between 1800 and 2022. For long description in Notes pane, press F6.">
            <a:extLst>
              <a:ext uri="{FF2B5EF4-FFF2-40B4-BE49-F238E27FC236}">
                <a16:creationId xmlns:a16="http://schemas.microsoft.com/office/drawing/2014/main" id="{B1891648-727E-2D67-1BCF-8B80EE8B47EF}"/>
              </a:ext>
            </a:extLst>
          </p:cNvPr>
          <p:cNvPicPr>
            <a:picLocks noChangeAspect="1"/>
          </p:cNvPicPr>
          <p:nvPr/>
        </p:nvPicPr>
        <p:blipFill>
          <a:blip r:embed="rId3"/>
          <a:stretch>
            <a:fillRect/>
          </a:stretch>
        </p:blipFill>
        <p:spPr>
          <a:xfrm>
            <a:off x="3791702" y="1834512"/>
            <a:ext cx="4895098" cy="2474981"/>
          </a:xfrm>
          <a:prstGeom prst="rect">
            <a:avLst/>
          </a:prstGeom>
        </p:spPr>
      </p:pic>
    </p:spTree>
    <p:extLst>
      <p:ext uri="{BB962C8B-B14F-4D97-AF65-F5344CB8AC3E}">
        <p14:creationId xmlns:p14="http://schemas.microsoft.com/office/powerpoint/2010/main" val="4029566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chemeClr val="tx2"/>
                </a:solidFill>
              </a:rPr>
              <a:t>Is the United States Headed for a Long Period of Slow Growth?</a:t>
            </a:r>
            <a:endParaRPr lang="en-IN" sz="3200" dirty="0">
              <a:solidFill>
                <a:schemeClr val="tx2"/>
              </a:solidFill>
            </a:endParaRPr>
          </a:p>
        </p:txBody>
      </p:sp>
      <p:sp>
        <p:nvSpPr>
          <p:cNvPr id="4" name="Content Placeholder 3"/>
          <p:cNvSpPr>
            <a:spLocks noGrp="1"/>
          </p:cNvSpPr>
          <p:nvPr>
            <p:ph sz="quarter" idx="13"/>
          </p:nvPr>
        </p:nvSpPr>
        <p:spPr>
          <a:xfrm>
            <a:off x="457200" y="1521659"/>
            <a:ext cx="8229600" cy="4731890"/>
          </a:xfrm>
        </p:spPr>
        <p:txBody>
          <a:bodyPr/>
          <a:lstStyle/>
          <a:p>
            <a:pPr marL="0" lvl="0" indent="0">
              <a:buSzPts val="2200"/>
              <a:buNone/>
            </a:pPr>
            <a:r>
              <a:rPr lang="en-US" sz="2200" dirty="0"/>
              <a:t>Economists have yet to reach a consensus on explaining swings in U.S. productivity growth since the mid-1970s. There are two views;</a:t>
            </a:r>
          </a:p>
          <a:p>
            <a:pPr marL="432000" lvl="0" indent="-432000">
              <a:buSzPts val="2200"/>
              <a:buAutoNum type="arabicParenR"/>
            </a:pPr>
            <a:r>
              <a:rPr lang="en-US" sz="2200" dirty="0"/>
              <a:t>The optimistic view is that productivity is simply more difficult to measure. High rates of productivity growth in the long run will yield significant increases in future standards of living. </a:t>
            </a:r>
          </a:p>
          <a:p>
            <a:pPr marL="432000" lvl="0" indent="-432000">
              <a:buSzPts val="2200"/>
              <a:buAutoNum type="arabicParenR"/>
            </a:pPr>
            <a:r>
              <a:rPr lang="en-US" sz="2200" dirty="0"/>
              <a:t>The pessimistic view is that productivity growth entered a long-run decline in the mid-1970s that was briefly offset by the revolution in information technology. Economists in this camp believe future productivity growth rates will remain low and generate only small increases in the standard of living of the average person.</a:t>
            </a:r>
          </a:p>
        </p:txBody>
      </p:sp>
    </p:spTree>
    <p:extLst>
      <p:ext uri="{BB962C8B-B14F-4D97-AF65-F5344CB8AC3E}">
        <p14:creationId xmlns:p14="http://schemas.microsoft.com/office/powerpoint/2010/main" val="2068956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FB0EB-22E8-4811-9F1D-4F051A55F112}"/>
              </a:ext>
            </a:extLst>
          </p:cNvPr>
          <p:cNvSpPr>
            <a:spLocks noGrp="1"/>
          </p:cNvSpPr>
          <p:nvPr>
            <p:ph type="title"/>
          </p:nvPr>
        </p:nvSpPr>
        <p:spPr>
          <a:xfrm>
            <a:off x="457200" y="241497"/>
            <a:ext cx="8229600" cy="1097279"/>
          </a:xfrm>
        </p:spPr>
        <p:txBody>
          <a:bodyPr/>
          <a:lstStyle/>
          <a:p>
            <a:r>
              <a:rPr lang="en-US" dirty="0"/>
              <a:t>Measurement Issues</a:t>
            </a:r>
          </a:p>
        </p:txBody>
      </p:sp>
      <p:sp>
        <p:nvSpPr>
          <p:cNvPr id="3" name="Content Placeholder 2">
            <a:extLst>
              <a:ext uri="{FF2B5EF4-FFF2-40B4-BE49-F238E27FC236}">
                <a16:creationId xmlns:a16="http://schemas.microsoft.com/office/drawing/2014/main" id="{7B71D600-72CF-40AA-A342-180DD5EAEF55}"/>
              </a:ext>
            </a:extLst>
          </p:cNvPr>
          <p:cNvSpPr>
            <a:spLocks noGrp="1"/>
          </p:cNvSpPr>
          <p:nvPr>
            <p:ph sz="quarter" idx="13"/>
          </p:nvPr>
        </p:nvSpPr>
        <p:spPr>
          <a:xfrm>
            <a:off x="457200" y="1554921"/>
            <a:ext cx="8218488" cy="4718880"/>
          </a:xfrm>
        </p:spPr>
        <p:txBody>
          <a:bodyPr/>
          <a:lstStyle/>
          <a:p>
            <a:pPr marL="432" indent="0">
              <a:spcBef>
                <a:spcPts val="1200"/>
              </a:spcBef>
              <a:buNone/>
            </a:pPr>
            <a:r>
              <a:rPr lang="en-US" dirty="0"/>
              <a:t>Some economists argue that recent productivity growth rates appear worse due to problems in measuring output.</a:t>
            </a:r>
          </a:p>
          <a:p>
            <a:pPr marL="432" indent="0">
              <a:spcBef>
                <a:spcPts val="1200"/>
              </a:spcBef>
              <a:buNone/>
            </a:pPr>
            <a:r>
              <a:rPr lang="en-US" dirty="0"/>
              <a:t>Services became a larger fraction of the U.S. economy after 1970 and service output is more difficult to measure relative to goods output.</a:t>
            </a:r>
          </a:p>
          <a:p>
            <a:pPr marL="432" indent="0">
              <a:spcBef>
                <a:spcPts val="1200"/>
              </a:spcBef>
              <a:buNone/>
            </a:pPr>
            <a:r>
              <a:rPr lang="en-US" dirty="0"/>
              <a:t>The increased convenience of many services increase consumer surplus but is not captured in G</a:t>
            </a:r>
            <a:r>
              <a:rPr lang="en-US" sz="100" dirty="0"/>
              <a:t> </a:t>
            </a:r>
            <a:r>
              <a:rPr lang="en-US" dirty="0"/>
              <a:t>D</a:t>
            </a:r>
            <a:r>
              <a:rPr lang="en-US" sz="100" dirty="0"/>
              <a:t> </a:t>
            </a:r>
            <a:r>
              <a:rPr lang="en-US" dirty="0"/>
              <a:t>P statistics.</a:t>
            </a:r>
          </a:p>
          <a:p>
            <a:pPr>
              <a:spcBef>
                <a:spcPts val="1200"/>
              </a:spcBef>
            </a:pPr>
            <a:r>
              <a:rPr lang="en-US" dirty="0"/>
              <a:t>Examples include being able to access funds at any time through an A</a:t>
            </a:r>
            <a:r>
              <a:rPr lang="en-US" sz="100" dirty="0"/>
              <a:t> </a:t>
            </a:r>
            <a:r>
              <a:rPr lang="en-US" dirty="0"/>
              <a:t>T</a:t>
            </a:r>
            <a:r>
              <a:rPr lang="en-US" sz="100" dirty="0"/>
              <a:t> </a:t>
            </a:r>
            <a:r>
              <a:rPr lang="en-US" dirty="0"/>
              <a:t>M, communicating with people across the world for free, or access to vast amounts of information instantly on the internet.</a:t>
            </a:r>
          </a:p>
        </p:txBody>
      </p:sp>
    </p:spTree>
    <p:extLst>
      <p:ext uri="{BB962C8B-B14F-4D97-AF65-F5344CB8AC3E}">
        <p14:creationId xmlns:p14="http://schemas.microsoft.com/office/powerpoint/2010/main" val="1402259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598B6-F895-4891-9478-6FA06B3F7A71}"/>
              </a:ext>
            </a:extLst>
          </p:cNvPr>
          <p:cNvSpPr>
            <a:spLocks noGrp="1"/>
          </p:cNvSpPr>
          <p:nvPr>
            <p:ph type="title"/>
          </p:nvPr>
        </p:nvSpPr>
        <p:spPr>
          <a:xfrm>
            <a:off x="457200" y="215371"/>
            <a:ext cx="8229600" cy="1117039"/>
          </a:xfrm>
        </p:spPr>
        <p:txBody>
          <a:bodyPr/>
          <a:lstStyle/>
          <a:p>
            <a:r>
              <a:rPr lang="en-US" dirty="0"/>
              <a:t>The Role of Information Technology</a:t>
            </a:r>
          </a:p>
        </p:txBody>
      </p:sp>
      <p:sp>
        <p:nvSpPr>
          <p:cNvPr id="3" name="Content Placeholder 2">
            <a:extLst>
              <a:ext uri="{FF2B5EF4-FFF2-40B4-BE49-F238E27FC236}">
                <a16:creationId xmlns:a16="http://schemas.microsoft.com/office/drawing/2014/main" id="{984EADE0-3227-4E41-98C7-5CE8C46FD601}"/>
              </a:ext>
            </a:extLst>
          </p:cNvPr>
          <p:cNvSpPr>
            <a:spLocks noGrp="1"/>
          </p:cNvSpPr>
          <p:nvPr>
            <p:ph sz="quarter" idx="13"/>
          </p:nvPr>
        </p:nvSpPr>
        <p:spPr>
          <a:xfrm>
            <a:off x="457200" y="1615199"/>
            <a:ext cx="8229600" cy="4658601"/>
          </a:xfrm>
        </p:spPr>
        <p:txBody>
          <a:bodyPr tIns="0"/>
          <a:lstStyle/>
          <a:p>
            <a:pPr marL="0" lvl="0" indent="0">
              <a:spcBef>
                <a:spcPts val="1000"/>
              </a:spcBef>
              <a:buSzPts val="2200"/>
              <a:buNone/>
            </a:pPr>
            <a:r>
              <a:rPr lang="en-US" sz="2000" dirty="0">
                <a:solidFill>
                  <a:schemeClr val="tx1"/>
                </a:solidFill>
              </a:rPr>
              <a:t>New technology was an important driver of improvements in labor productivity from 1996–2020.</a:t>
            </a:r>
          </a:p>
          <a:p>
            <a:pPr marL="0" lvl="0" indent="0">
              <a:spcBef>
                <a:spcPts val="1000"/>
              </a:spcBef>
              <a:buSzPts val="2200"/>
              <a:buNone/>
            </a:pPr>
            <a:r>
              <a:rPr lang="en-US" sz="2000" b="1" dirty="0">
                <a:solidFill>
                  <a:schemeClr val="tx1"/>
                </a:solidFill>
              </a:rPr>
              <a:t>Examples: </a:t>
            </a:r>
            <a:r>
              <a:rPr lang="en-US" sz="2000" dirty="0">
                <a:solidFill>
                  <a:schemeClr val="tx1"/>
                </a:solidFill>
              </a:rPr>
              <a:t>Faster data processing (computers, etc.), better communication (cell phones, the internet).</a:t>
            </a:r>
          </a:p>
          <a:p>
            <a:pPr marL="0" lvl="0" indent="0">
              <a:spcBef>
                <a:spcPts val="1000"/>
              </a:spcBef>
              <a:buSzPts val="2200"/>
              <a:buNone/>
            </a:pPr>
            <a:r>
              <a:rPr lang="en-US" sz="2000" dirty="0">
                <a:solidFill>
                  <a:schemeClr val="tx1"/>
                </a:solidFill>
              </a:rPr>
              <a:t>Some economists argue that changes in quality of services have been particularly important over the last decade and a half.</a:t>
            </a:r>
          </a:p>
          <a:p>
            <a:pPr marL="255600" lvl="0">
              <a:spcBef>
                <a:spcPts val="1000"/>
              </a:spcBef>
              <a:buSzPts val="2200"/>
            </a:pPr>
            <a:r>
              <a:rPr lang="en-US" sz="2000" dirty="0">
                <a:solidFill>
                  <a:schemeClr val="tx1"/>
                </a:solidFill>
              </a:rPr>
              <a:t>G</a:t>
            </a:r>
            <a:r>
              <a:rPr lang="en-US" sz="100" dirty="0">
                <a:solidFill>
                  <a:schemeClr val="tx1"/>
                </a:solidFill>
              </a:rPr>
              <a:t> </a:t>
            </a:r>
            <a:r>
              <a:rPr lang="en-US" sz="2000" dirty="0">
                <a:solidFill>
                  <a:schemeClr val="tx1"/>
                </a:solidFill>
              </a:rPr>
              <a:t>D</a:t>
            </a:r>
            <a:r>
              <a:rPr lang="en-US" sz="100" dirty="0">
                <a:solidFill>
                  <a:schemeClr val="tx1"/>
                </a:solidFill>
              </a:rPr>
              <a:t> </a:t>
            </a:r>
            <a:r>
              <a:rPr lang="en-US" sz="2000" dirty="0">
                <a:solidFill>
                  <a:schemeClr val="tx1"/>
                </a:solidFill>
              </a:rPr>
              <a:t>P growth has understated the actual growth in living standards.</a:t>
            </a:r>
          </a:p>
          <a:p>
            <a:pPr marL="255600">
              <a:spcBef>
                <a:spcPts val="1000"/>
              </a:spcBef>
            </a:pPr>
            <a:r>
              <a:rPr lang="en-US" sz="2000" dirty="0">
                <a:solidFill>
                  <a:schemeClr val="tx1"/>
                </a:solidFill>
              </a:rPr>
              <a:t>Artificial intelligence (A</a:t>
            </a:r>
            <a:r>
              <a:rPr lang="en-US" sz="100" dirty="0">
                <a:solidFill>
                  <a:schemeClr val="tx1"/>
                </a:solidFill>
              </a:rPr>
              <a:t> </a:t>
            </a:r>
            <a:r>
              <a:rPr lang="en-US" sz="2000" dirty="0">
                <a:solidFill>
                  <a:schemeClr val="tx1"/>
                </a:solidFill>
              </a:rPr>
              <a:t>I) has the potential to have significant impacts on many sectors of the economy and result in increases in productivity.</a:t>
            </a:r>
          </a:p>
          <a:p>
            <a:pPr marL="255600">
              <a:spcBef>
                <a:spcPts val="1000"/>
              </a:spcBef>
            </a:pPr>
            <a:r>
              <a:rPr lang="en-US" sz="2000" dirty="0">
                <a:solidFill>
                  <a:schemeClr val="tx1"/>
                </a:solidFill>
              </a:rPr>
              <a:t>Others disagree and believe the productivity gains from I</a:t>
            </a:r>
            <a:r>
              <a:rPr lang="en-US" sz="100" dirty="0">
                <a:solidFill>
                  <a:schemeClr val="tx1"/>
                </a:solidFill>
              </a:rPr>
              <a:t> </a:t>
            </a:r>
            <a:r>
              <a:rPr lang="en-US" sz="2000" dirty="0">
                <a:solidFill>
                  <a:schemeClr val="tx1"/>
                </a:solidFill>
              </a:rPr>
              <a:t>T largely occurred in the 1990s and future growth will remain below 0.5 percent or less.</a:t>
            </a:r>
          </a:p>
        </p:txBody>
      </p:sp>
    </p:spTree>
    <p:extLst>
      <p:ext uri="{BB962C8B-B14F-4D97-AF65-F5344CB8AC3E}">
        <p14:creationId xmlns:p14="http://schemas.microsoft.com/office/powerpoint/2010/main" val="3447431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229600" cy="1090914"/>
          </a:xfrm>
        </p:spPr>
        <p:txBody>
          <a:bodyPr/>
          <a:lstStyle/>
          <a:p>
            <a:r>
              <a:rPr lang="en-US" sz="3200" dirty="0"/>
              <a:t>Secular Stagnation? Or a Return to Faster Growth?</a:t>
            </a:r>
            <a:endParaRPr lang="en-IN" sz="3200" dirty="0"/>
          </a:p>
        </p:txBody>
      </p:sp>
      <p:sp>
        <p:nvSpPr>
          <p:cNvPr id="4" name="Content Placeholder 3"/>
          <p:cNvSpPr>
            <a:spLocks noGrp="1"/>
          </p:cNvSpPr>
          <p:nvPr>
            <p:ph sz="quarter" idx="13"/>
          </p:nvPr>
        </p:nvSpPr>
        <p:spPr>
          <a:xfrm>
            <a:off x="457200" y="1524793"/>
            <a:ext cx="8229600" cy="2119744"/>
          </a:xfrm>
        </p:spPr>
        <p:txBody>
          <a:bodyPr/>
          <a:lstStyle/>
          <a:p>
            <a:pPr marL="0" lvl="0" indent="0">
              <a:spcBef>
                <a:spcPts val="0"/>
              </a:spcBef>
              <a:buSzPts val="2200"/>
              <a:buNone/>
            </a:pPr>
            <a:r>
              <a:rPr lang="en-US" sz="1800" dirty="0">
                <a:solidFill>
                  <a:schemeClr val="tx1"/>
                </a:solidFill>
              </a:rPr>
              <a:t>Recently, Harvard economist Larry Summers, among others, has argued that growth rates are likely to remain low in coming years:</a:t>
            </a:r>
          </a:p>
          <a:p>
            <a:pPr marL="432000" lvl="0" indent="-432000">
              <a:buFont typeface="Arial"/>
              <a:buAutoNum type="arabicPeriod"/>
            </a:pPr>
            <a:r>
              <a:rPr lang="en-US" sz="1800" dirty="0">
                <a:solidFill>
                  <a:schemeClr val="tx1"/>
                </a:solidFill>
              </a:rPr>
              <a:t>Slowing population growth will reduce the demand for housing.</a:t>
            </a:r>
          </a:p>
          <a:p>
            <a:pPr marL="432000" lvl="0" indent="-432000">
              <a:buFont typeface="Arial"/>
              <a:buAutoNum type="arabicPeriod"/>
            </a:pPr>
            <a:r>
              <a:rPr lang="en-US" sz="1800" dirty="0">
                <a:solidFill>
                  <a:schemeClr val="tx1"/>
                </a:solidFill>
              </a:rPr>
              <a:t>Modern I</a:t>
            </a:r>
            <a:r>
              <a:rPr lang="en-US" sz="100" dirty="0">
                <a:solidFill>
                  <a:schemeClr val="tx1"/>
                </a:solidFill>
              </a:rPr>
              <a:t> </a:t>
            </a:r>
            <a:r>
              <a:rPr lang="en-US" sz="1800" dirty="0">
                <a:solidFill>
                  <a:schemeClr val="tx1"/>
                </a:solidFill>
              </a:rPr>
              <a:t>T firms require less capital than older firms.</a:t>
            </a:r>
          </a:p>
          <a:p>
            <a:pPr marL="432000" lvl="0" indent="-432000">
              <a:buFont typeface="Arial"/>
              <a:buAutoNum type="arabicPeriod"/>
            </a:pPr>
            <a:r>
              <a:rPr lang="en-US" sz="1800" dirty="0">
                <a:solidFill>
                  <a:schemeClr val="tx1"/>
                </a:solidFill>
              </a:rPr>
              <a:t>This price of capital has fallen relative to the price of other goods.</a:t>
            </a:r>
          </a:p>
        </p:txBody>
      </p:sp>
      <p:sp>
        <p:nvSpPr>
          <p:cNvPr id="5" name="Content Placeholder 4"/>
          <p:cNvSpPr>
            <a:spLocks noGrp="1"/>
          </p:cNvSpPr>
          <p:nvPr>
            <p:ph sz="quarter" idx="14"/>
          </p:nvPr>
        </p:nvSpPr>
        <p:spPr>
          <a:xfrm>
            <a:off x="457200" y="3781697"/>
            <a:ext cx="8229600" cy="2462349"/>
          </a:xfrm>
        </p:spPr>
        <p:txBody>
          <a:bodyPr/>
          <a:lstStyle/>
          <a:p>
            <a:pPr marL="0" lvl="0" indent="0">
              <a:buSzPts val="2200"/>
              <a:buNone/>
            </a:pPr>
            <a:r>
              <a:rPr lang="en-US" sz="1800" dirty="0">
                <a:solidFill>
                  <a:schemeClr val="tx1"/>
                </a:solidFill>
              </a:rPr>
              <a:t>As a consequence of little need for capital, Summers expects rates of return to  investment to remain low.</a:t>
            </a:r>
          </a:p>
          <a:p>
            <a:pPr marL="0" lvl="0" indent="0">
              <a:buSzPts val="2200"/>
              <a:buNone/>
            </a:pPr>
            <a:r>
              <a:rPr lang="en-US" sz="1800" dirty="0">
                <a:solidFill>
                  <a:schemeClr val="tx1"/>
                </a:solidFill>
              </a:rPr>
              <a:t>Critics of this idea say that investment has just been low because of the severity of the recession of 2007–2009, and it will bounce back soon.</a:t>
            </a:r>
          </a:p>
          <a:p>
            <a:pPr marL="0" lvl="0" indent="0">
              <a:buSzPts val="2200"/>
              <a:buNone/>
            </a:pPr>
            <a:r>
              <a:rPr lang="en-US" sz="1800" dirty="0">
                <a:solidFill>
                  <a:schemeClr val="tx1"/>
                </a:solidFill>
              </a:rPr>
              <a:t>And, in fact, higher levels of investment started in 2017 and persisted into early 2021 despite the effects of the Covid-19 pandemic. Economic growth in other countries may also increase the demand for U.S. goods and spur growth.</a:t>
            </a:r>
          </a:p>
        </p:txBody>
      </p:sp>
    </p:spTree>
    <p:extLst>
      <p:ext uri="{BB962C8B-B14F-4D97-AF65-F5344CB8AC3E}">
        <p14:creationId xmlns:p14="http://schemas.microsoft.com/office/powerpoint/2010/main" val="1232781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animEffect transition="in" filter="fade">
                                      <p:cBhvr>
                                        <p:cTn id="27" dur="500"/>
                                        <p:tgtEl>
                                          <p:spTgt spid="5">
                                            <p:txEl>
                                              <p:pRg st="1" end="1"/>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xEl>
                                              <p:pRg st="2" end="2"/>
                                            </p:txEl>
                                          </p:spTgt>
                                        </p:tgtEl>
                                        <p:attrNameLst>
                                          <p:attrName>style.visibility</p:attrName>
                                        </p:attrNameLst>
                                      </p:cBhvr>
                                      <p:to>
                                        <p:strVal val="visible"/>
                                      </p:to>
                                    </p:set>
                                    <p:animEffect transition="in" filter="fade">
                                      <p:cBhvr>
                                        <p:cTn id="31"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11.4 Why Isn’t the Whole World Rich?</a:t>
            </a:r>
            <a:endParaRPr lang="en-IN" sz="3200" dirty="0"/>
          </a:p>
        </p:txBody>
      </p:sp>
      <p:sp>
        <p:nvSpPr>
          <p:cNvPr id="4" name="Content Placeholder 3"/>
          <p:cNvSpPr>
            <a:spLocks noGrp="1"/>
          </p:cNvSpPr>
          <p:nvPr>
            <p:ph sz="quarter" idx="13"/>
          </p:nvPr>
        </p:nvSpPr>
        <p:spPr>
          <a:xfrm>
            <a:off x="457200" y="1520825"/>
            <a:ext cx="8229600" cy="747362"/>
          </a:xfrm>
        </p:spPr>
        <p:txBody>
          <a:bodyPr/>
          <a:lstStyle/>
          <a:p>
            <a:pPr marL="432" indent="0">
              <a:buNone/>
            </a:pPr>
            <a:r>
              <a:rPr lang="en-US" sz="2000" b="1" dirty="0"/>
              <a:t>Explain economic catch-up and discuss why many poor countries have not experienced rapid economic growth.</a:t>
            </a:r>
          </a:p>
        </p:txBody>
      </p:sp>
      <p:sp>
        <p:nvSpPr>
          <p:cNvPr id="5" name="Content Placeholder 4"/>
          <p:cNvSpPr>
            <a:spLocks noGrp="1"/>
          </p:cNvSpPr>
          <p:nvPr>
            <p:ph sz="quarter" idx="14"/>
          </p:nvPr>
        </p:nvSpPr>
        <p:spPr>
          <a:xfrm>
            <a:off x="457200" y="2363190"/>
            <a:ext cx="8229600" cy="3515096"/>
          </a:xfrm>
        </p:spPr>
        <p:txBody>
          <a:bodyPr/>
          <a:lstStyle/>
          <a:p>
            <a:pPr marL="0" lvl="0" indent="0">
              <a:buSzPts val="2200"/>
              <a:buNone/>
            </a:pPr>
            <a:r>
              <a:rPr lang="en-US" dirty="0"/>
              <a:t>The economic growth model predicts that poor countries will grow faster than rich countries.</a:t>
            </a:r>
          </a:p>
          <a:p>
            <a:pPr marL="0" lvl="0" indent="0">
              <a:buSzPts val="2200"/>
              <a:buNone/>
            </a:pPr>
            <a:r>
              <a:rPr lang="en-US" dirty="0"/>
              <a:t>This is because:</a:t>
            </a:r>
          </a:p>
          <a:p>
            <a:pPr marL="255600" lvl="0"/>
            <a:r>
              <a:rPr lang="en-US" dirty="0"/>
              <a:t>The effect of additional capital is greater for countries with smaller capital stocks.</a:t>
            </a:r>
          </a:p>
          <a:p>
            <a:pPr marL="255600" lvl="0"/>
            <a:r>
              <a:rPr lang="en-US" dirty="0"/>
              <a:t>There are greater advances in technology immediately available to poorer countries.</a:t>
            </a:r>
          </a:p>
        </p:txBody>
      </p:sp>
    </p:spTree>
    <p:extLst>
      <p:ext uri="{BB962C8B-B14F-4D97-AF65-F5344CB8AC3E}">
        <p14:creationId xmlns:p14="http://schemas.microsoft.com/office/powerpoint/2010/main" val="1080929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500"/>
                                        <p:tgtEl>
                                          <p:spTgt spid="5">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Figure 11.6 The Catch-Up Predicted by the Economic Growth Model</a:t>
            </a:r>
            <a:endParaRPr lang="en-IN" sz="3200" dirty="0"/>
          </a:p>
        </p:txBody>
      </p:sp>
      <p:sp>
        <p:nvSpPr>
          <p:cNvPr id="6" name="Content Placeholder 5"/>
          <p:cNvSpPr>
            <a:spLocks noGrp="1"/>
          </p:cNvSpPr>
          <p:nvPr>
            <p:ph sz="quarter" idx="15"/>
          </p:nvPr>
        </p:nvSpPr>
        <p:spPr>
          <a:xfrm>
            <a:off x="457200" y="1558412"/>
            <a:ext cx="3580410" cy="4189245"/>
          </a:xfrm>
        </p:spPr>
        <p:txBody>
          <a:bodyPr/>
          <a:lstStyle/>
          <a:p>
            <a:pPr marL="0" lvl="0" indent="0">
              <a:buSzPts val="2200"/>
              <a:buNone/>
            </a:pPr>
            <a:r>
              <a:rPr lang="en-US" sz="2200" dirty="0"/>
              <a:t>If poorer countries grow faster than richer ones, they will start to catch up to, or converge to, the richer countries.</a:t>
            </a:r>
          </a:p>
          <a:p>
            <a:pPr marL="0" lvl="0" indent="0">
              <a:buSzPts val="2200"/>
              <a:buNone/>
            </a:pPr>
            <a:r>
              <a:rPr lang="en-US" sz="2200" b="1" dirty="0"/>
              <a:t>Catch-up</a:t>
            </a:r>
            <a:r>
              <a:rPr lang="en-US" sz="2200" dirty="0"/>
              <a:t>: The prediction that the level of G</a:t>
            </a:r>
            <a:r>
              <a:rPr lang="en-US" sz="100" dirty="0"/>
              <a:t> </a:t>
            </a:r>
            <a:r>
              <a:rPr lang="en-US" sz="2200" dirty="0"/>
              <a:t>D</a:t>
            </a:r>
            <a:r>
              <a:rPr lang="en-US" sz="100" dirty="0"/>
              <a:t> </a:t>
            </a:r>
            <a:r>
              <a:rPr lang="en-US" sz="2200" dirty="0"/>
              <a:t>P per capita (or income per capita) in poor countries will grow faster than in rich countries.</a:t>
            </a:r>
          </a:p>
        </p:txBody>
      </p:sp>
      <p:pic>
        <p:nvPicPr>
          <p:cNvPr id="3" name="Picture 2" descr="A graph depicts the catch up predicted by the economic growth model. For long description in Notes pane, press F6."/>
          <p:cNvPicPr>
            <a:picLocks noChangeAspect="1"/>
          </p:cNvPicPr>
          <p:nvPr/>
        </p:nvPicPr>
        <p:blipFill>
          <a:blip r:embed="rId3"/>
          <a:stretch>
            <a:fillRect/>
          </a:stretch>
        </p:blipFill>
        <p:spPr>
          <a:xfrm>
            <a:off x="4249657" y="1559165"/>
            <a:ext cx="4438273" cy="3895682"/>
          </a:xfrm>
          <a:prstGeom prst="rect">
            <a:avLst/>
          </a:prstGeom>
        </p:spPr>
      </p:pic>
    </p:spTree>
    <p:extLst>
      <p:ext uri="{BB962C8B-B14F-4D97-AF65-F5344CB8AC3E}">
        <p14:creationId xmlns:p14="http://schemas.microsoft.com/office/powerpoint/2010/main" val="1010617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chemeClr val="tx2"/>
                </a:solidFill>
              </a:rPr>
              <a:t>Figure 11.7 There Has Been Catch-Up among High-Income Countries</a:t>
            </a:r>
            <a:endParaRPr lang="en-IN" sz="3200" dirty="0">
              <a:solidFill>
                <a:schemeClr val="tx2"/>
              </a:solidFill>
            </a:endParaRPr>
          </a:p>
        </p:txBody>
      </p:sp>
      <p:pic>
        <p:nvPicPr>
          <p:cNvPr id="7" name="Picture 6" descr="A graph depicts that there has been a catch up among high income countries. For long description in Notes pane, press F6.">
            <a:extLst>
              <a:ext uri="{FF2B5EF4-FFF2-40B4-BE49-F238E27FC236}">
                <a16:creationId xmlns:a16="http://schemas.microsoft.com/office/drawing/2014/main" id="{51173B25-505A-BA37-6F3F-F6562EF41282}"/>
              </a:ext>
            </a:extLst>
          </p:cNvPr>
          <p:cNvPicPr>
            <a:picLocks noChangeAspect="1"/>
          </p:cNvPicPr>
          <p:nvPr/>
        </p:nvPicPr>
        <p:blipFill>
          <a:blip r:embed="rId3"/>
          <a:stretch>
            <a:fillRect/>
          </a:stretch>
        </p:blipFill>
        <p:spPr>
          <a:xfrm>
            <a:off x="1362201" y="1579066"/>
            <a:ext cx="6419599" cy="3018860"/>
          </a:xfrm>
          <a:prstGeom prst="rect">
            <a:avLst/>
          </a:prstGeom>
        </p:spPr>
      </p:pic>
      <p:sp>
        <p:nvSpPr>
          <p:cNvPr id="6" name="Content Placeholder 5"/>
          <p:cNvSpPr>
            <a:spLocks noGrp="1"/>
          </p:cNvSpPr>
          <p:nvPr>
            <p:ph sz="quarter" idx="15"/>
          </p:nvPr>
        </p:nvSpPr>
        <p:spPr>
          <a:xfrm>
            <a:off x="468313" y="4677035"/>
            <a:ext cx="8218487" cy="1596765"/>
          </a:xfrm>
        </p:spPr>
        <p:txBody>
          <a:bodyPr/>
          <a:lstStyle/>
          <a:p>
            <a:pPr marL="0" lvl="0" indent="0">
              <a:spcBef>
                <a:spcPts val="600"/>
              </a:spcBef>
              <a:buSzPts val="2200"/>
              <a:buNone/>
            </a:pPr>
            <a:r>
              <a:rPr lang="en-US" sz="1800" dirty="0">
                <a:solidFill>
                  <a:schemeClr val="tx1"/>
                </a:solidFill>
              </a:rPr>
              <a:t>Examining high-income countries, we appear to see strong evidence of the catch-up hypothesis.</a:t>
            </a:r>
          </a:p>
          <a:p>
            <a:pPr marL="0" lvl="0" indent="0">
              <a:spcBef>
                <a:spcPts val="600"/>
              </a:spcBef>
              <a:spcAft>
                <a:spcPts val="600"/>
              </a:spcAft>
              <a:buSzPts val="2200"/>
              <a:buNone/>
            </a:pPr>
            <a:r>
              <a:rPr lang="en-US" sz="1800" dirty="0">
                <a:solidFill>
                  <a:schemeClr val="tx1"/>
                </a:solidFill>
              </a:rPr>
              <a:t>Countries that were richer in 1960, like the United States and Switzerland, experienced lower growth rates over the next decades than countries that were initially poorer, like Hong Kong and Korea.</a:t>
            </a:r>
          </a:p>
        </p:txBody>
      </p:sp>
    </p:spTree>
    <p:extLst>
      <p:ext uri="{BB962C8B-B14F-4D97-AF65-F5344CB8AC3E}">
        <p14:creationId xmlns:p14="http://schemas.microsoft.com/office/powerpoint/2010/main" val="1866318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chemeClr val="tx2"/>
                </a:solidFill>
              </a:rPr>
              <a:t>Figure 11.8 Many Countries Haven’t Been Catching Up</a:t>
            </a:r>
            <a:endParaRPr lang="en-IN" sz="3200" dirty="0">
              <a:solidFill>
                <a:schemeClr val="tx2"/>
              </a:solidFill>
            </a:endParaRPr>
          </a:p>
        </p:txBody>
      </p:sp>
      <p:pic>
        <p:nvPicPr>
          <p:cNvPr id="4" name="Picture 3" descr="A graph depicts that many countries haven’t been catching up. For long description in Notes pane, press F6.&#10;">
            <a:extLst>
              <a:ext uri="{FF2B5EF4-FFF2-40B4-BE49-F238E27FC236}">
                <a16:creationId xmlns:a16="http://schemas.microsoft.com/office/drawing/2014/main" id="{8863B762-E2EF-A3F2-169E-0FA640DBFF85}"/>
              </a:ext>
            </a:extLst>
          </p:cNvPr>
          <p:cNvPicPr>
            <a:picLocks noChangeAspect="1"/>
          </p:cNvPicPr>
          <p:nvPr/>
        </p:nvPicPr>
        <p:blipFill>
          <a:blip r:embed="rId3"/>
          <a:stretch>
            <a:fillRect/>
          </a:stretch>
        </p:blipFill>
        <p:spPr>
          <a:xfrm>
            <a:off x="933386" y="1571295"/>
            <a:ext cx="7277228" cy="3184019"/>
          </a:xfrm>
          <a:prstGeom prst="rect">
            <a:avLst/>
          </a:prstGeom>
        </p:spPr>
      </p:pic>
      <p:sp>
        <p:nvSpPr>
          <p:cNvPr id="6" name="Content Placeholder 5"/>
          <p:cNvSpPr>
            <a:spLocks noGrp="1"/>
          </p:cNvSpPr>
          <p:nvPr>
            <p:ph sz="quarter" idx="15"/>
          </p:nvPr>
        </p:nvSpPr>
        <p:spPr>
          <a:xfrm>
            <a:off x="468313" y="5001768"/>
            <a:ext cx="8218487" cy="1191768"/>
          </a:xfrm>
        </p:spPr>
        <p:txBody>
          <a:bodyPr/>
          <a:lstStyle/>
          <a:p>
            <a:pPr marL="0" lvl="0" indent="0">
              <a:spcBef>
                <a:spcPts val="600"/>
              </a:spcBef>
              <a:buSzPts val="2200"/>
              <a:buNone/>
            </a:pPr>
            <a:r>
              <a:rPr lang="en-US" sz="2000" dirty="0"/>
              <a:t>However, if we extend the set of countries to all countries for which statistics are available, our catch-up model appears to be worthless.</a:t>
            </a:r>
          </a:p>
          <a:p>
            <a:pPr marL="0" lvl="0" indent="0">
              <a:spcBef>
                <a:spcPts val="600"/>
              </a:spcBef>
              <a:spcAft>
                <a:spcPts val="600"/>
              </a:spcAft>
              <a:buSzPts val="2200"/>
              <a:buNone/>
            </a:pPr>
            <a:r>
              <a:rPr lang="en-US" sz="2000" dirty="0"/>
              <a:t>We need to address the failures of the catch-up model.</a:t>
            </a:r>
          </a:p>
        </p:txBody>
      </p:sp>
    </p:spTree>
    <p:extLst>
      <p:ext uri="{BB962C8B-B14F-4D97-AF65-F5344CB8AC3E}">
        <p14:creationId xmlns:p14="http://schemas.microsoft.com/office/powerpoint/2010/main" val="4007607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Obtaining Economic Growth</a:t>
            </a:r>
            <a:endParaRPr lang="en-IN" dirty="0"/>
          </a:p>
        </p:txBody>
      </p:sp>
      <p:sp>
        <p:nvSpPr>
          <p:cNvPr id="4" name="Content Placeholder 3"/>
          <p:cNvSpPr>
            <a:spLocks noGrp="1"/>
          </p:cNvSpPr>
          <p:nvPr>
            <p:ph sz="quarter" idx="13"/>
          </p:nvPr>
        </p:nvSpPr>
        <p:spPr>
          <a:xfrm>
            <a:off x="457200" y="1556326"/>
            <a:ext cx="8229600" cy="2671289"/>
          </a:xfrm>
        </p:spPr>
        <p:txBody>
          <a:bodyPr/>
          <a:lstStyle/>
          <a:p>
            <a:pPr marL="0" lvl="0" indent="0">
              <a:buSzPts val="2200"/>
              <a:buNone/>
            </a:pPr>
            <a:r>
              <a:rPr lang="en-US" sz="2000" dirty="0">
                <a:solidFill>
                  <a:schemeClr val="tx1"/>
                </a:solidFill>
              </a:rPr>
              <a:t>In Chapter 20, we looked at ways to measure economic growth in the long and short terms.</a:t>
            </a:r>
          </a:p>
          <a:p>
            <a:pPr marL="0" lvl="0" indent="0">
              <a:buSzPts val="2200"/>
              <a:buNone/>
            </a:pPr>
            <a:r>
              <a:rPr lang="en-US" sz="2000" dirty="0">
                <a:solidFill>
                  <a:schemeClr val="tx1"/>
                </a:solidFill>
              </a:rPr>
              <a:t>In this chapter, we will consider the effects of different government policies on long-term economic growth.</a:t>
            </a:r>
          </a:p>
          <a:p>
            <a:pPr marL="255600" lvl="0"/>
            <a:r>
              <a:rPr lang="en-US" sz="2000" dirty="0">
                <a:solidFill>
                  <a:schemeClr val="tx1"/>
                </a:solidFill>
              </a:rPr>
              <a:t>Economic growth, after all, is not inevitable; history has seen long periods of stagnation where no sustained increases in output per capita occurred.</a:t>
            </a:r>
          </a:p>
        </p:txBody>
      </p:sp>
      <p:sp>
        <p:nvSpPr>
          <p:cNvPr id="5" name="Content Placeholder 4"/>
          <p:cNvSpPr>
            <a:spLocks noGrp="1"/>
          </p:cNvSpPr>
          <p:nvPr>
            <p:ph sz="quarter" idx="14"/>
          </p:nvPr>
        </p:nvSpPr>
        <p:spPr>
          <a:xfrm>
            <a:off x="457200" y="4334494"/>
            <a:ext cx="8229600" cy="1579419"/>
          </a:xfrm>
        </p:spPr>
        <p:txBody>
          <a:bodyPr/>
          <a:lstStyle/>
          <a:p>
            <a:pPr marL="0" lvl="0" indent="0">
              <a:buSzPts val="2200"/>
              <a:buNone/>
            </a:pPr>
            <a:r>
              <a:rPr lang="en-US" sz="2000" dirty="0">
                <a:solidFill>
                  <a:schemeClr val="tx1"/>
                </a:solidFill>
              </a:rPr>
              <a:t>Why have some countries been able to achieve rapidly increasing real G</a:t>
            </a:r>
            <a:r>
              <a:rPr lang="en-US" sz="100" dirty="0">
                <a:solidFill>
                  <a:schemeClr val="tx1"/>
                </a:solidFill>
              </a:rPr>
              <a:t> </a:t>
            </a:r>
            <a:r>
              <a:rPr lang="en-US" sz="2000" dirty="0">
                <a:solidFill>
                  <a:schemeClr val="tx1"/>
                </a:solidFill>
              </a:rPr>
              <a:t>D</a:t>
            </a:r>
            <a:r>
              <a:rPr lang="en-US" sz="100" dirty="0">
                <a:solidFill>
                  <a:schemeClr val="tx1"/>
                </a:solidFill>
              </a:rPr>
              <a:t> </a:t>
            </a:r>
            <a:r>
              <a:rPr lang="en-US" sz="2000" dirty="0">
                <a:solidFill>
                  <a:schemeClr val="tx1"/>
                </a:solidFill>
              </a:rPr>
              <a:t>P per capita, while other countries have failed to keep pace?</a:t>
            </a:r>
          </a:p>
          <a:p>
            <a:pPr marL="255600" lvl="0"/>
            <a:r>
              <a:rPr lang="en-US" sz="2000" dirty="0">
                <a:solidFill>
                  <a:schemeClr val="tx1"/>
                </a:solidFill>
              </a:rPr>
              <a:t>Our goal in this chapter is to develop a </a:t>
            </a:r>
            <a:r>
              <a:rPr lang="en-US" sz="2000" b="1" dirty="0">
                <a:solidFill>
                  <a:schemeClr val="tx1"/>
                </a:solidFill>
              </a:rPr>
              <a:t>model of economic growth </a:t>
            </a:r>
            <a:r>
              <a:rPr lang="en-US" sz="2000" dirty="0">
                <a:solidFill>
                  <a:schemeClr val="tx1"/>
                </a:solidFill>
              </a:rPr>
              <a:t>to help answer questions like this.</a:t>
            </a:r>
          </a:p>
        </p:txBody>
      </p:sp>
    </p:spTree>
    <p:extLst>
      <p:ext uri="{BB962C8B-B14F-4D97-AF65-F5344CB8AC3E}">
        <p14:creationId xmlns:p14="http://schemas.microsoft.com/office/powerpoint/2010/main" val="722483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Figure 11.9 Other High-Income Countries Have Stopped Catching up to the United States</a:t>
            </a:r>
            <a:endParaRPr lang="en-IN" sz="2800" dirty="0"/>
          </a:p>
        </p:txBody>
      </p:sp>
      <p:pic>
        <p:nvPicPr>
          <p:cNvPr id="7" name="Picture 6" descr="A bar graph depicts how other high income countries have stopped catching up to the United States. For long description in Notes pane, press F6.">
            <a:extLst>
              <a:ext uri="{FF2B5EF4-FFF2-40B4-BE49-F238E27FC236}">
                <a16:creationId xmlns:a16="http://schemas.microsoft.com/office/drawing/2014/main" id="{CF15FE8B-6D9D-6935-71A2-BFD29947B831}"/>
              </a:ext>
            </a:extLst>
          </p:cNvPr>
          <p:cNvPicPr>
            <a:picLocks noChangeAspect="1"/>
          </p:cNvPicPr>
          <p:nvPr/>
        </p:nvPicPr>
        <p:blipFill>
          <a:blip r:embed="rId3"/>
          <a:stretch>
            <a:fillRect/>
          </a:stretch>
        </p:blipFill>
        <p:spPr>
          <a:xfrm>
            <a:off x="845279" y="1594700"/>
            <a:ext cx="7453441" cy="3128996"/>
          </a:xfrm>
          <a:prstGeom prst="rect">
            <a:avLst/>
          </a:prstGeom>
        </p:spPr>
      </p:pic>
      <p:sp>
        <p:nvSpPr>
          <p:cNvPr id="6" name="Content Placeholder 5"/>
          <p:cNvSpPr>
            <a:spLocks noGrp="1"/>
          </p:cNvSpPr>
          <p:nvPr>
            <p:ph sz="quarter" idx="15"/>
          </p:nvPr>
        </p:nvSpPr>
        <p:spPr>
          <a:xfrm>
            <a:off x="468313" y="4870000"/>
            <a:ext cx="8218487" cy="1396688"/>
          </a:xfrm>
        </p:spPr>
        <p:txBody>
          <a:bodyPr/>
          <a:lstStyle/>
          <a:p>
            <a:pPr marL="0" lvl="0" indent="0">
              <a:spcBef>
                <a:spcPts val="600"/>
              </a:spcBef>
              <a:buSzPts val="2200"/>
              <a:buNone/>
            </a:pPr>
            <a:r>
              <a:rPr lang="en-US" sz="1800" dirty="0"/>
              <a:t>The blue bars show real G</a:t>
            </a:r>
            <a:r>
              <a:rPr lang="en-US" sz="100" dirty="0"/>
              <a:t> </a:t>
            </a:r>
            <a:r>
              <a:rPr lang="en-US" sz="1800" dirty="0"/>
              <a:t>D</a:t>
            </a:r>
            <a:r>
              <a:rPr lang="en-US" sz="100" dirty="0"/>
              <a:t> </a:t>
            </a:r>
            <a:r>
              <a:rPr lang="en-US" sz="1800" dirty="0"/>
              <a:t>P per capita in 1990 relative to the United States.</a:t>
            </a:r>
          </a:p>
          <a:p>
            <a:pPr marL="0" lvl="0" indent="0">
              <a:spcBef>
                <a:spcPts val="600"/>
              </a:spcBef>
              <a:buSzPts val="2200"/>
              <a:buNone/>
            </a:pPr>
            <a:r>
              <a:rPr lang="en-US" sz="1800" dirty="0"/>
              <a:t>The red bars show real G</a:t>
            </a:r>
            <a:r>
              <a:rPr lang="en-US" sz="100" dirty="0"/>
              <a:t> </a:t>
            </a:r>
            <a:r>
              <a:rPr lang="en-US" sz="1800" dirty="0"/>
              <a:t>D</a:t>
            </a:r>
            <a:r>
              <a:rPr lang="en-US" sz="100" dirty="0"/>
              <a:t> </a:t>
            </a:r>
            <a:r>
              <a:rPr lang="en-US" sz="1800" dirty="0"/>
              <a:t>P per capita in 2022 relative to the United States.</a:t>
            </a:r>
          </a:p>
          <a:p>
            <a:pPr marL="255600" lvl="0">
              <a:spcBef>
                <a:spcPts val="600"/>
              </a:spcBef>
            </a:pPr>
            <a:r>
              <a:rPr lang="en-US" sz="1800" dirty="0"/>
              <a:t>In each case, the red bar is equal or lower; these countries are not catching up to the United States. Why?</a:t>
            </a:r>
          </a:p>
        </p:txBody>
      </p:sp>
    </p:spTree>
    <p:extLst>
      <p:ext uri="{BB962C8B-B14F-4D97-AF65-F5344CB8AC3E}">
        <p14:creationId xmlns:p14="http://schemas.microsoft.com/office/powerpoint/2010/main" val="1093682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chemeClr val="tx2"/>
                </a:solidFill>
              </a:rPr>
              <a:t>Why Are Other High-Income Countries Not Catching up to the U.S.? </a:t>
            </a:r>
            <a:r>
              <a:rPr lang="en-US" sz="2000" b="0" dirty="0">
                <a:solidFill>
                  <a:schemeClr val="tx2"/>
                </a:solidFill>
              </a:rPr>
              <a:t>(1 of 2)</a:t>
            </a:r>
            <a:endParaRPr lang="en-IN" sz="3200" b="0" dirty="0">
              <a:solidFill>
                <a:schemeClr val="tx2"/>
              </a:solidFill>
            </a:endParaRPr>
          </a:p>
        </p:txBody>
      </p:sp>
      <p:sp>
        <p:nvSpPr>
          <p:cNvPr id="3" name="Content Placeholder 2"/>
          <p:cNvSpPr>
            <a:spLocks noGrp="1"/>
          </p:cNvSpPr>
          <p:nvPr>
            <p:ph sz="quarter" idx="13"/>
          </p:nvPr>
        </p:nvSpPr>
        <p:spPr>
          <a:xfrm>
            <a:off x="457200" y="1557338"/>
            <a:ext cx="8137772" cy="4506537"/>
          </a:xfrm>
        </p:spPr>
        <p:txBody>
          <a:bodyPr/>
          <a:lstStyle/>
          <a:p>
            <a:pPr marL="0" lvl="0" indent="0">
              <a:buSzPts val="2200"/>
              <a:buNone/>
            </a:pPr>
            <a:r>
              <a:rPr lang="en-US" sz="2000" dirty="0">
                <a:solidFill>
                  <a:schemeClr val="tx1"/>
                </a:solidFill>
              </a:rPr>
              <a:t>A combination of reasons explain this:</a:t>
            </a:r>
          </a:p>
          <a:p>
            <a:pPr marL="255600" lvl="0"/>
            <a:r>
              <a:rPr lang="en-US" sz="2000" dirty="0">
                <a:solidFill>
                  <a:schemeClr val="tx1"/>
                </a:solidFill>
              </a:rPr>
              <a:t>U.S. labor markets are relatively flexible; hiring and firing workers is relatively unrestricted by government regulation.</a:t>
            </a:r>
          </a:p>
          <a:p>
            <a:pPr lvl="1" indent="-285750"/>
            <a:r>
              <a:rPr lang="en-US" sz="2000" dirty="0">
                <a:solidFill>
                  <a:schemeClr val="tx1"/>
                </a:solidFill>
              </a:rPr>
              <a:t>Similarly, U.S. workers tend to enter the work force sooner and retire later than do workers in Europe.</a:t>
            </a:r>
          </a:p>
          <a:p>
            <a:pPr marL="255600" lvl="0"/>
            <a:r>
              <a:rPr lang="en-US" sz="2000" dirty="0">
                <a:solidFill>
                  <a:schemeClr val="tx1"/>
                </a:solidFill>
              </a:rPr>
              <a:t>People in the United States are more willing to accept the effects of creative destruction</a:t>
            </a:r>
          </a:p>
          <a:p>
            <a:pPr marL="742518" lvl="1"/>
            <a:r>
              <a:rPr lang="en-US" sz="2000" dirty="0">
                <a:solidFill>
                  <a:schemeClr val="tx1"/>
                </a:solidFill>
              </a:rPr>
              <a:t>Historically, the United States has regulated businesses and interfered with market outcomes less than other countries.</a:t>
            </a:r>
          </a:p>
          <a:p>
            <a:pPr marL="742518" lvl="1"/>
            <a:r>
              <a:rPr lang="en-US" sz="2000" dirty="0">
                <a:solidFill>
                  <a:schemeClr val="tx1"/>
                </a:solidFill>
              </a:rPr>
              <a:t>As a result, new technologies are more likely to be adopted quickly in the United States, raising standards of living.</a:t>
            </a:r>
          </a:p>
        </p:txBody>
      </p:sp>
    </p:spTree>
    <p:extLst>
      <p:ext uri="{BB962C8B-B14F-4D97-AF65-F5344CB8AC3E}">
        <p14:creationId xmlns:p14="http://schemas.microsoft.com/office/powerpoint/2010/main" val="3434236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chemeClr val="tx2"/>
                </a:solidFill>
              </a:rPr>
              <a:t>Why Are Other High-Income Countries Not Catching up to the U.S.? </a:t>
            </a:r>
            <a:r>
              <a:rPr lang="en-US" sz="2000" b="0" dirty="0">
                <a:solidFill>
                  <a:schemeClr val="tx2"/>
                </a:solidFill>
              </a:rPr>
              <a:t>(2 of 2)</a:t>
            </a:r>
            <a:endParaRPr lang="en-IN" sz="3200" b="0" dirty="0">
              <a:solidFill>
                <a:schemeClr val="tx2"/>
              </a:solidFill>
            </a:endParaRPr>
          </a:p>
        </p:txBody>
      </p:sp>
      <p:sp>
        <p:nvSpPr>
          <p:cNvPr id="3" name="Content Placeholder 2"/>
          <p:cNvSpPr>
            <a:spLocks noGrp="1"/>
          </p:cNvSpPr>
          <p:nvPr>
            <p:ph sz="quarter" idx="13"/>
          </p:nvPr>
        </p:nvSpPr>
        <p:spPr>
          <a:xfrm>
            <a:off x="457200" y="1554921"/>
            <a:ext cx="8232775" cy="3175124"/>
          </a:xfrm>
        </p:spPr>
        <p:txBody>
          <a:bodyPr/>
          <a:lstStyle/>
          <a:p>
            <a:pPr marL="0" lvl="0" indent="0">
              <a:buSzPts val="2200"/>
              <a:buNone/>
            </a:pPr>
            <a:r>
              <a:rPr lang="en-US" sz="2200" dirty="0">
                <a:solidFill>
                  <a:schemeClr val="tx1"/>
                </a:solidFill>
              </a:rPr>
              <a:t>A combination of reasons explain this:</a:t>
            </a:r>
          </a:p>
          <a:p>
            <a:pPr marL="255600" lvl="0"/>
            <a:r>
              <a:rPr lang="en-US" sz="2200" dirty="0">
                <a:solidFill>
                  <a:schemeClr val="tx1"/>
                </a:solidFill>
              </a:rPr>
              <a:t>The U.S. financial system is relatively efficient, and the high volume of trading ensures high </a:t>
            </a:r>
            <a:r>
              <a:rPr lang="en-US" sz="2200" b="1" dirty="0">
                <a:solidFill>
                  <a:schemeClr val="tx1"/>
                </a:solidFill>
              </a:rPr>
              <a:t>liquidity</a:t>
            </a:r>
            <a:r>
              <a:rPr lang="en-US" sz="2200" dirty="0">
                <a:solidFill>
                  <a:schemeClr val="tx1"/>
                </a:solidFill>
              </a:rPr>
              <a:t>, making the United States an attractive place to invest.</a:t>
            </a:r>
          </a:p>
          <a:p>
            <a:pPr lvl="1" indent="-285750"/>
            <a:r>
              <a:rPr lang="en-US" sz="2200" dirty="0">
                <a:solidFill>
                  <a:schemeClr val="tx1"/>
                </a:solidFill>
              </a:rPr>
              <a:t>Small firms find obtaining capital relatively easy in the United States due to the advent of venture capital firms.</a:t>
            </a:r>
          </a:p>
        </p:txBody>
      </p:sp>
    </p:spTree>
    <p:extLst>
      <p:ext uri="{BB962C8B-B14F-4D97-AF65-F5344CB8AC3E}">
        <p14:creationId xmlns:p14="http://schemas.microsoft.com/office/powerpoint/2010/main" val="2052328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Why Don’t More Low-Income Countries Experience Rapid Growth?</a:t>
            </a:r>
            <a:endParaRPr lang="en-IN" sz="3200" dirty="0"/>
          </a:p>
        </p:txBody>
      </p:sp>
      <p:sp>
        <p:nvSpPr>
          <p:cNvPr id="4" name="Content Placeholder 3"/>
          <p:cNvSpPr>
            <a:spLocks noGrp="1"/>
          </p:cNvSpPr>
          <p:nvPr>
            <p:ph sz="quarter" idx="13"/>
          </p:nvPr>
        </p:nvSpPr>
        <p:spPr>
          <a:xfrm>
            <a:off x="457200" y="1556326"/>
            <a:ext cx="8229600" cy="3158177"/>
          </a:xfrm>
        </p:spPr>
        <p:txBody>
          <a:bodyPr/>
          <a:lstStyle/>
          <a:p>
            <a:pPr marL="0" lvl="0" indent="0">
              <a:spcBef>
                <a:spcPts val="0"/>
              </a:spcBef>
              <a:buSzPts val="2200"/>
              <a:buNone/>
            </a:pPr>
            <a:r>
              <a:rPr lang="en-US" dirty="0"/>
              <a:t>Economists point to four key factors in explaining why many low-income countries are growing so slowly:</a:t>
            </a:r>
          </a:p>
          <a:p>
            <a:pPr marL="255600" lvl="0"/>
            <a:r>
              <a:rPr lang="en-US" dirty="0"/>
              <a:t>Weak institutions</a:t>
            </a:r>
          </a:p>
          <a:p>
            <a:pPr marL="255600" lvl="0"/>
            <a:r>
              <a:rPr lang="en-US" dirty="0"/>
              <a:t>Wars and revolutions</a:t>
            </a:r>
          </a:p>
          <a:p>
            <a:pPr marL="255600" lvl="0"/>
            <a:r>
              <a:rPr lang="en-US" dirty="0"/>
              <a:t>Poor public education and health</a:t>
            </a:r>
          </a:p>
          <a:p>
            <a:pPr marL="255600" lvl="0"/>
            <a:r>
              <a:rPr lang="en-US" dirty="0"/>
              <a:t>Low rates of saving and investment</a:t>
            </a:r>
          </a:p>
        </p:txBody>
      </p:sp>
      <p:sp>
        <p:nvSpPr>
          <p:cNvPr id="5" name="Content Placeholder 4"/>
          <p:cNvSpPr>
            <a:spLocks noGrp="1"/>
          </p:cNvSpPr>
          <p:nvPr>
            <p:ph sz="quarter" idx="14"/>
          </p:nvPr>
        </p:nvSpPr>
        <p:spPr>
          <a:xfrm>
            <a:off x="457200" y="4797632"/>
            <a:ext cx="8229600" cy="570016"/>
          </a:xfrm>
        </p:spPr>
        <p:txBody>
          <a:bodyPr/>
          <a:lstStyle/>
          <a:p>
            <a:pPr marL="432" indent="0">
              <a:buNone/>
            </a:pPr>
            <a:r>
              <a:rPr lang="en-US" dirty="0"/>
              <a:t>We will address each of these over the following slides.</a:t>
            </a:r>
          </a:p>
        </p:txBody>
      </p:sp>
    </p:spTree>
    <p:extLst>
      <p:ext uri="{BB962C8B-B14F-4D97-AF65-F5344CB8AC3E}">
        <p14:creationId xmlns:p14="http://schemas.microsoft.com/office/powerpoint/2010/main" val="4167124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Weak Institutions</a:t>
            </a:r>
            <a:endParaRPr lang="en-IN" dirty="0"/>
          </a:p>
        </p:txBody>
      </p:sp>
      <p:sp>
        <p:nvSpPr>
          <p:cNvPr id="4" name="Content Placeholder 3"/>
          <p:cNvSpPr>
            <a:spLocks noGrp="1"/>
          </p:cNvSpPr>
          <p:nvPr>
            <p:ph sz="quarter" idx="13"/>
          </p:nvPr>
        </p:nvSpPr>
        <p:spPr>
          <a:xfrm>
            <a:off x="457200" y="1556326"/>
            <a:ext cx="8229600" cy="3502561"/>
          </a:xfrm>
        </p:spPr>
        <p:txBody>
          <a:bodyPr/>
          <a:lstStyle/>
          <a:p>
            <a:pPr marL="0" lvl="0" indent="0">
              <a:buSzPts val="2200"/>
              <a:buNone/>
            </a:pPr>
            <a:r>
              <a:rPr lang="en-US" dirty="0"/>
              <a:t>The </a:t>
            </a:r>
            <a:r>
              <a:rPr lang="en-US" b="1" dirty="0"/>
              <a:t>rule of law </a:t>
            </a:r>
            <a:r>
              <a:rPr lang="en-US" dirty="0"/>
              <a:t>refers to the ability of a government to enforce the laws of the country, particularly with respect to protecting private property and enforcing contracts.</a:t>
            </a:r>
          </a:p>
          <a:p>
            <a:pPr marL="0" lvl="0" indent="0">
              <a:buSzPts val="2200"/>
              <a:buNone/>
            </a:pPr>
            <a:r>
              <a:rPr lang="en-US" dirty="0"/>
              <a:t>For entrepreneurs in a market economy to succeed, the government must guarantee </a:t>
            </a:r>
            <a:r>
              <a:rPr lang="en-US" b="1" dirty="0"/>
              <a:t>property rights</a:t>
            </a:r>
            <a:r>
              <a:rPr lang="en-US" dirty="0"/>
              <a:t>: The rights individuals or firms have to the exclusive use of their property, including the right to buy or sell it.</a:t>
            </a:r>
          </a:p>
          <a:p>
            <a:pPr marL="255600" lvl="0"/>
            <a:r>
              <a:rPr lang="en-US" dirty="0"/>
              <a:t>Otherwise, entrepreneurs will not risk starting a business.</a:t>
            </a:r>
          </a:p>
        </p:txBody>
      </p:sp>
      <p:sp>
        <p:nvSpPr>
          <p:cNvPr id="5" name="Content Placeholder 4"/>
          <p:cNvSpPr>
            <a:spLocks noGrp="1"/>
          </p:cNvSpPr>
          <p:nvPr>
            <p:ph sz="quarter" idx="14"/>
          </p:nvPr>
        </p:nvSpPr>
        <p:spPr>
          <a:xfrm>
            <a:off x="457200" y="5165768"/>
            <a:ext cx="8229600" cy="975388"/>
          </a:xfrm>
        </p:spPr>
        <p:txBody>
          <a:bodyPr/>
          <a:lstStyle/>
          <a:p>
            <a:pPr marL="0" indent="0">
              <a:buNone/>
            </a:pPr>
            <a:r>
              <a:rPr lang="en-US" dirty="0"/>
              <a:t>Also important is an independent court system to enforce contracts.</a:t>
            </a:r>
          </a:p>
        </p:txBody>
      </p:sp>
    </p:spTree>
    <p:extLst>
      <p:ext uri="{BB962C8B-B14F-4D97-AF65-F5344CB8AC3E}">
        <p14:creationId xmlns:p14="http://schemas.microsoft.com/office/powerpoint/2010/main" val="1690682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Apply the Concept: Why Hasn’t Mexico Grown as Fast as China?</a:t>
            </a:r>
            <a:endParaRPr lang="en-IN" sz="2000" b="0" dirty="0"/>
          </a:p>
        </p:txBody>
      </p:sp>
      <p:pic>
        <p:nvPicPr>
          <p:cNvPr id="7" name="Picture 6" descr="A bar graph compares growth rates of real G D P per capita of the Mexican and Chinese economies between 1980 and 2022. For long description in Notes pane, press F6.">
            <a:extLst>
              <a:ext uri="{FF2B5EF4-FFF2-40B4-BE49-F238E27FC236}">
                <a16:creationId xmlns:a16="http://schemas.microsoft.com/office/drawing/2014/main" id="{084BB299-FB30-8DD3-E788-B4049D1AB8C3}"/>
              </a:ext>
            </a:extLst>
          </p:cNvPr>
          <p:cNvPicPr>
            <a:picLocks noChangeAspect="1"/>
          </p:cNvPicPr>
          <p:nvPr/>
        </p:nvPicPr>
        <p:blipFill>
          <a:blip r:embed="rId3"/>
          <a:stretch>
            <a:fillRect/>
          </a:stretch>
        </p:blipFill>
        <p:spPr>
          <a:xfrm>
            <a:off x="1465322" y="1558412"/>
            <a:ext cx="5487928" cy="2292370"/>
          </a:xfrm>
          <a:prstGeom prst="rect">
            <a:avLst/>
          </a:prstGeom>
        </p:spPr>
      </p:pic>
      <p:sp>
        <p:nvSpPr>
          <p:cNvPr id="6" name="Content Placeholder 5"/>
          <p:cNvSpPr>
            <a:spLocks noGrp="1"/>
          </p:cNvSpPr>
          <p:nvPr>
            <p:ph sz="quarter" idx="15"/>
          </p:nvPr>
        </p:nvSpPr>
        <p:spPr>
          <a:xfrm>
            <a:off x="457200" y="4117955"/>
            <a:ext cx="8229599" cy="1966757"/>
          </a:xfrm>
        </p:spPr>
        <p:txBody>
          <a:bodyPr/>
          <a:lstStyle/>
          <a:p>
            <a:pPr marL="0" lvl="0" indent="0">
              <a:spcBef>
                <a:spcPts val="600"/>
              </a:spcBef>
              <a:buSzPts val="2200"/>
              <a:buNone/>
            </a:pPr>
            <a:r>
              <a:rPr lang="en-US" sz="1800" dirty="0"/>
              <a:t>Turning away from central planning toward a market system unleashed economic growth in China.</a:t>
            </a:r>
          </a:p>
          <a:p>
            <a:pPr marL="0" lvl="0" indent="0">
              <a:spcBef>
                <a:spcPts val="600"/>
              </a:spcBef>
              <a:buSzPts val="2200"/>
              <a:buNone/>
            </a:pPr>
            <a:r>
              <a:rPr lang="en-US" sz="1800" dirty="0"/>
              <a:t>On the other hand, Mexico still suffers from a corrupt government, weak rule of law, and a weak court system that discourages financial contracting.</a:t>
            </a:r>
          </a:p>
          <a:p>
            <a:pPr marL="0" lvl="0" indent="0">
              <a:spcBef>
                <a:spcPts val="600"/>
              </a:spcBef>
              <a:buSzPts val="2200"/>
              <a:buNone/>
            </a:pPr>
            <a:r>
              <a:rPr lang="en-US" sz="1800" dirty="0"/>
              <a:t>Faster Chinese growth has now removed the gap between Mexican and Chinese real G</a:t>
            </a:r>
            <a:r>
              <a:rPr lang="en-US" sz="100" dirty="0"/>
              <a:t> </a:t>
            </a:r>
            <a:r>
              <a:rPr lang="en-US" sz="1800" dirty="0"/>
              <a:t>D</a:t>
            </a:r>
            <a:r>
              <a:rPr lang="en-US" sz="100" dirty="0"/>
              <a:t> </a:t>
            </a:r>
            <a:r>
              <a:rPr lang="en-US" sz="1800" dirty="0"/>
              <a:t>P.</a:t>
            </a:r>
          </a:p>
        </p:txBody>
      </p:sp>
    </p:spTree>
    <p:extLst>
      <p:ext uri="{BB962C8B-B14F-4D97-AF65-F5344CB8AC3E}">
        <p14:creationId xmlns:p14="http://schemas.microsoft.com/office/powerpoint/2010/main" val="4033444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215371"/>
            <a:ext cx="8229600" cy="1097279"/>
          </a:xfrm>
        </p:spPr>
        <p:txBody>
          <a:bodyPr/>
          <a:lstStyle/>
          <a:p>
            <a:r>
              <a:rPr lang="en-US" sz="3200" dirty="0"/>
              <a:t>Other Reasons for Lack of Growth in Poor Countries</a:t>
            </a:r>
            <a:endParaRPr lang="en-IN" sz="3200" dirty="0"/>
          </a:p>
        </p:txBody>
      </p:sp>
      <p:sp>
        <p:nvSpPr>
          <p:cNvPr id="8" name="Content Placeholder 7"/>
          <p:cNvSpPr>
            <a:spLocks noGrp="1"/>
          </p:cNvSpPr>
          <p:nvPr>
            <p:ph sz="quarter" idx="13"/>
          </p:nvPr>
        </p:nvSpPr>
        <p:spPr>
          <a:xfrm>
            <a:off x="457200" y="1547058"/>
            <a:ext cx="8232128" cy="2098668"/>
          </a:xfrm>
        </p:spPr>
        <p:txBody>
          <a:bodyPr/>
          <a:lstStyle/>
          <a:p>
            <a:pPr marL="0" lvl="0" indent="0">
              <a:spcBef>
                <a:spcPts val="600"/>
              </a:spcBef>
              <a:buSzPts val="2200"/>
              <a:buNone/>
            </a:pPr>
            <a:r>
              <a:rPr lang="en-US" sz="1800" b="1" dirty="0">
                <a:solidFill>
                  <a:schemeClr val="tx1"/>
                </a:solidFill>
              </a:rPr>
              <a:t>Wars and revolutions</a:t>
            </a:r>
          </a:p>
          <a:p>
            <a:pPr marL="255600" lvl="0">
              <a:spcBef>
                <a:spcPts val="600"/>
              </a:spcBef>
            </a:pPr>
            <a:r>
              <a:rPr lang="en-US" sz="1800" dirty="0">
                <a:solidFill>
                  <a:schemeClr val="tx1"/>
                </a:solidFill>
              </a:rPr>
              <a:t>Wars and revolutions make investment and technological growth difficult.</a:t>
            </a:r>
          </a:p>
          <a:p>
            <a:pPr marL="255600" lvl="0">
              <a:spcBef>
                <a:spcPts val="600"/>
              </a:spcBef>
            </a:pPr>
            <a:r>
              <a:rPr lang="en-US" sz="1800" b="1" dirty="0">
                <a:solidFill>
                  <a:schemeClr val="tx1"/>
                </a:solidFill>
              </a:rPr>
              <a:t>Example: </a:t>
            </a:r>
            <a:r>
              <a:rPr lang="en-US" sz="1800" dirty="0">
                <a:solidFill>
                  <a:schemeClr val="tx1"/>
                </a:solidFill>
              </a:rPr>
              <a:t>Sri Lanka’s real G</a:t>
            </a:r>
            <a:r>
              <a:rPr lang="en-US" sz="100" dirty="0">
                <a:solidFill>
                  <a:schemeClr val="tx1"/>
                </a:solidFill>
              </a:rPr>
              <a:t> </a:t>
            </a:r>
            <a:r>
              <a:rPr lang="en-US" sz="1800" dirty="0">
                <a:solidFill>
                  <a:schemeClr val="tx1"/>
                </a:solidFill>
              </a:rPr>
              <a:t>D</a:t>
            </a:r>
            <a:r>
              <a:rPr lang="en-US" sz="100" dirty="0">
                <a:solidFill>
                  <a:schemeClr val="tx1"/>
                </a:solidFill>
              </a:rPr>
              <a:t> </a:t>
            </a:r>
            <a:r>
              <a:rPr lang="en-US" sz="1800" dirty="0">
                <a:solidFill>
                  <a:schemeClr val="tx1"/>
                </a:solidFill>
              </a:rPr>
              <a:t>P per capita was the same in 1991 that it was in 1969 due to a civil war between the government and the Tamil minority.</a:t>
            </a:r>
          </a:p>
          <a:p>
            <a:pPr marL="255600" lvl="0">
              <a:spcBef>
                <a:spcPts val="600"/>
              </a:spcBef>
            </a:pPr>
            <a:r>
              <a:rPr lang="en-US" sz="1800" dirty="0">
                <a:solidFill>
                  <a:schemeClr val="tx1"/>
                </a:solidFill>
              </a:rPr>
              <a:t>When it returned to peace, it experienced growth: 4.5 percent per year, from 2009 to 2019.</a:t>
            </a:r>
          </a:p>
        </p:txBody>
      </p:sp>
      <p:sp>
        <p:nvSpPr>
          <p:cNvPr id="9" name="Content Placeholder 8"/>
          <p:cNvSpPr>
            <a:spLocks noGrp="1"/>
          </p:cNvSpPr>
          <p:nvPr>
            <p:ph sz="quarter" idx="14"/>
          </p:nvPr>
        </p:nvSpPr>
        <p:spPr>
          <a:xfrm>
            <a:off x="457200" y="3788230"/>
            <a:ext cx="8232128" cy="819396"/>
          </a:xfrm>
        </p:spPr>
        <p:txBody>
          <a:bodyPr/>
          <a:lstStyle/>
          <a:p>
            <a:pPr marL="0" lvl="0" indent="0">
              <a:spcBef>
                <a:spcPts val="600"/>
              </a:spcBef>
              <a:buSzPts val="2200"/>
              <a:buNone/>
            </a:pPr>
            <a:r>
              <a:rPr lang="en-US" sz="1800" b="1" dirty="0">
                <a:solidFill>
                  <a:schemeClr val="tx1"/>
                </a:solidFill>
              </a:rPr>
              <a:t>Poor public education and health</a:t>
            </a:r>
          </a:p>
          <a:p>
            <a:pPr marL="255600" lvl="0">
              <a:spcBef>
                <a:spcPts val="600"/>
              </a:spcBef>
            </a:pPr>
            <a:r>
              <a:rPr lang="en-US" sz="1800" dirty="0">
                <a:solidFill>
                  <a:schemeClr val="tx1"/>
                </a:solidFill>
              </a:rPr>
              <a:t>With weak public schools and poor health care, workers are less productive.</a:t>
            </a:r>
          </a:p>
        </p:txBody>
      </p:sp>
      <p:sp>
        <p:nvSpPr>
          <p:cNvPr id="10" name="Content Placeholder 9"/>
          <p:cNvSpPr>
            <a:spLocks noGrp="1"/>
          </p:cNvSpPr>
          <p:nvPr>
            <p:ph sz="quarter" idx="15"/>
          </p:nvPr>
        </p:nvSpPr>
        <p:spPr>
          <a:xfrm>
            <a:off x="454672" y="4750131"/>
            <a:ext cx="8232128" cy="1128155"/>
          </a:xfrm>
        </p:spPr>
        <p:txBody>
          <a:bodyPr/>
          <a:lstStyle/>
          <a:p>
            <a:pPr marL="0" lvl="0" indent="0">
              <a:spcBef>
                <a:spcPts val="600"/>
              </a:spcBef>
              <a:buSzPts val="2200"/>
              <a:buNone/>
            </a:pPr>
            <a:r>
              <a:rPr lang="en-US" sz="1800" b="1" dirty="0">
                <a:solidFill>
                  <a:schemeClr val="tx1"/>
                </a:solidFill>
              </a:rPr>
              <a:t>Low rates of saving and investment</a:t>
            </a:r>
          </a:p>
          <a:p>
            <a:pPr lvl="0">
              <a:spcBef>
                <a:spcPts val="600"/>
              </a:spcBef>
            </a:pPr>
            <a:r>
              <a:rPr lang="en-US" sz="1800" dirty="0">
                <a:solidFill>
                  <a:schemeClr val="tx1"/>
                </a:solidFill>
              </a:rPr>
              <a:t>Undeveloped and insecure financial systems create a “vicious cycle” of low savings and investment, preventing growth.</a:t>
            </a:r>
          </a:p>
        </p:txBody>
      </p:sp>
    </p:spTree>
    <p:extLst>
      <p:ext uri="{BB962C8B-B14F-4D97-AF65-F5344CB8AC3E}">
        <p14:creationId xmlns:p14="http://schemas.microsoft.com/office/powerpoint/2010/main" val="512425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Effect transition="in" filter="fade">
                                      <p:cBhvr>
                                        <p:cTn id="11" dur="500"/>
                                        <p:tgtEl>
                                          <p:spTgt spid="8">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fade">
                                      <p:cBhvr>
                                        <p:cTn id="15" dur="500"/>
                                        <p:tgtEl>
                                          <p:spTgt spid="8">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Effect transition="in" filter="fade">
                                      <p:cBhvr>
                                        <p:cTn id="19" dur="500"/>
                                        <p:tgtEl>
                                          <p:spTgt spid="8">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fade">
                                      <p:cBhvr>
                                        <p:cTn id="23" dur="500"/>
                                        <p:tgtEl>
                                          <p:spTgt spid="9">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9">
                                            <p:txEl>
                                              <p:pRg st="1" end="1"/>
                                            </p:txEl>
                                          </p:spTgt>
                                        </p:tgtEl>
                                        <p:attrNameLst>
                                          <p:attrName>style.visibility</p:attrName>
                                        </p:attrNameLst>
                                      </p:cBhvr>
                                      <p:to>
                                        <p:strVal val="visible"/>
                                      </p:to>
                                    </p:set>
                                    <p:animEffect transition="in" filter="fade">
                                      <p:cBhvr>
                                        <p:cTn id="27" dur="500"/>
                                        <p:tgtEl>
                                          <p:spTgt spid="9">
                                            <p:txEl>
                                              <p:pRg st="1" end="1"/>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0">
                                            <p:txEl>
                                              <p:pRg st="0" end="0"/>
                                            </p:txEl>
                                          </p:spTgt>
                                        </p:tgtEl>
                                        <p:attrNameLst>
                                          <p:attrName>style.visibility</p:attrName>
                                        </p:attrNameLst>
                                      </p:cBhvr>
                                      <p:to>
                                        <p:strVal val="visible"/>
                                      </p:to>
                                    </p:set>
                                    <p:animEffect transition="in" filter="fade">
                                      <p:cBhvr>
                                        <p:cTn id="31" dur="500"/>
                                        <p:tgtEl>
                                          <p:spTgt spid="10">
                                            <p:txEl>
                                              <p:pRg st="0" end="0"/>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0">
                                            <p:txEl>
                                              <p:pRg st="1" end="1"/>
                                            </p:txEl>
                                          </p:spTgt>
                                        </p:tgtEl>
                                        <p:attrNameLst>
                                          <p:attrName>style.visibility</p:attrName>
                                        </p:attrNameLst>
                                      </p:cBhvr>
                                      <p:to>
                                        <p:strVal val="visible"/>
                                      </p:to>
                                    </p:set>
                                    <p:animEffect transition="in" filter="fade">
                                      <p:cBhvr>
                                        <p:cTn id="35"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9" grpId="0" build="p"/>
      <p:bldP spid="10"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Benefits of Globalization</a:t>
            </a:r>
            <a:r>
              <a:rPr lang="en-US" sz="2000" b="0" dirty="0"/>
              <a:t> (1 of 2)</a:t>
            </a:r>
            <a:endParaRPr lang="en-IN" b="0" dirty="0"/>
          </a:p>
        </p:txBody>
      </p:sp>
      <p:sp>
        <p:nvSpPr>
          <p:cNvPr id="4" name="Content Placeholder 3"/>
          <p:cNvSpPr>
            <a:spLocks noGrp="1"/>
          </p:cNvSpPr>
          <p:nvPr>
            <p:ph sz="quarter" idx="15"/>
          </p:nvPr>
        </p:nvSpPr>
        <p:spPr>
          <a:xfrm>
            <a:off x="457200" y="1581151"/>
            <a:ext cx="5604933" cy="394406"/>
          </a:xfrm>
        </p:spPr>
        <p:txBody>
          <a:bodyPr tIns="0"/>
          <a:lstStyle/>
          <a:p>
            <a:pPr marL="432" indent="0">
              <a:buNone/>
            </a:pPr>
            <a:r>
              <a:rPr lang="en-US" dirty="0"/>
              <a:t>In the Great Depression and World War</a:t>
            </a:r>
          </a:p>
        </p:txBody>
      </p:sp>
      <p:graphicFrame>
        <p:nvGraphicFramePr>
          <p:cNvPr id="21" name="Object 20" descr="Two"/>
          <p:cNvGraphicFramePr>
            <a:graphicFrameLocks noChangeAspect="1"/>
          </p:cNvGraphicFramePr>
          <p:nvPr>
            <p:extLst>
              <p:ext uri="{D42A27DB-BD31-4B8C-83A1-F6EECF244321}">
                <p14:modId xmlns:p14="http://schemas.microsoft.com/office/powerpoint/2010/main" val="2617004723"/>
              </p:ext>
            </p:extLst>
          </p:nvPr>
        </p:nvGraphicFramePr>
        <p:xfrm>
          <a:off x="6115355" y="1598015"/>
          <a:ext cx="299954" cy="374943"/>
        </p:xfrm>
        <a:graphic>
          <a:graphicData uri="http://schemas.openxmlformats.org/presentationml/2006/ole">
            <mc:AlternateContent xmlns:mc="http://schemas.openxmlformats.org/markup-compatibility/2006">
              <mc:Choice xmlns:v="urn:schemas-microsoft-com:vml" Requires="v">
                <p:oleObj name="Equation" r:id="rId2" imgW="152280" imgH="190440" progId="Equation.DSMT4">
                  <p:embed/>
                </p:oleObj>
              </mc:Choice>
              <mc:Fallback>
                <p:oleObj name="Equation" r:id="rId2" imgW="152280" imgH="190440" progId="Equation.DSMT4">
                  <p:embed/>
                  <p:pic>
                    <p:nvPicPr>
                      <p:cNvPr id="21" name="Object 20" descr="Two"/>
                      <p:cNvPicPr/>
                      <p:nvPr/>
                    </p:nvPicPr>
                    <p:blipFill>
                      <a:blip r:embed="rId3"/>
                      <a:stretch>
                        <a:fillRect/>
                      </a:stretch>
                    </p:blipFill>
                    <p:spPr>
                      <a:xfrm>
                        <a:off x="6115355" y="1598015"/>
                        <a:ext cx="299954" cy="374943"/>
                      </a:xfrm>
                      <a:prstGeom prst="rect">
                        <a:avLst/>
                      </a:prstGeom>
                    </p:spPr>
                  </p:pic>
                </p:oleObj>
              </mc:Fallback>
            </mc:AlternateContent>
          </a:graphicData>
        </a:graphic>
      </p:graphicFrame>
      <p:sp>
        <p:nvSpPr>
          <p:cNvPr id="18" name="Content Placeholder 17"/>
          <p:cNvSpPr>
            <a:spLocks noGrp="1"/>
          </p:cNvSpPr>
          <p:nvPr>
            <p:ph sz="quarter" idx="15"/>
          </p:nvPr>
        </p:nvSpPr>
        <p:spPr>
          <a:xfrm>
            <a:off x="6495429" y="1581149"/>
            <a:ext cx="1557866" cy="394407"/>
          </a:xfrm>
        </p:spPr>
        <p:txBody>
          <a:bodyPr lIns="0" tIns="0" rIns="0"/>
          <a:lstStyle/>
          <a:p>
            <a:pPr marL="432" indent="0">
              <a:buNone/>
            </a:pPr>
            <a:r>
              <a:rPr lang="en-US" dirty="0"/>
              <a:t>many low-</a:t>
            </a:r>
          </a:p>
        </p:txBody>
      </p:sp>
      <p:sp>
        <p:nvSpPr>
          <p:cNvPr id="20" name="Content Placeholder 19"/>
          <p:cNvSpPr>
            <a:spLocks noGrp="1"/>
          </p:cNvSpPr>
          <p:nvPr>
            <p:ph sz="quarter" idx="15"/>
          </p:nvPr>
        </p:nvSpPr>
        <p:spPr>
          <a:xfrm>
            <a:off x="457200" y="2077157"/>
            <a:ext cx="8232128" cy="4170586"/>
          </a:xfrm>
        </p:spPr>
        <p:txBody>
          <a:bodyPr tIns="0"/>
          <a:lstStyle/>
          <a:p>
            <a:pPr marL="432" indent="0">
              <a:buNone/>
            </a:pPr>
            <a:r>
              <a:rPr lang="en-US" dirty="0"/>
              <a:t>income countries were hurt by falling exports, but they took the wrong lesson, cutting themselves off from foreign trade and investment.</a:t>
            </a:r>
          </a:p>
          <a:p>
            <a:pPr lvl="0">
              <a:buSzPts val="2200"/>
            </a:pPr>
            <a:r>
              <a:rPr lang="en-US" dirty="0"/>
              <a:t>By the 1980s, many countries started to realize their mistake and started to reverse these policies.</a:t>
            </a:r>
          </a:p>
          <a:p>
            <a:pPr lvl="0">
              <a:buSzPts val="2200"/>
            </a:pPr>
            <a:r>
              <a:rPr lang="en-US" dirty="0"/>
              <a:t>This resulted in </a:t>
            </a:r>
            <a:r>
              <a:rPr lang="en-US" b="1" dirty="0"/>
              <a:t>globalization</a:t>
            </a:r>
            <a:r>
              <a:rPr lang="en-US" dirty="0"/>
              <a:t>, the process of countries becoming more open to foreign trade and investment.</a:t>
            </a:r>
          </a:p>
          <a:p>
            <a:pPr lvl="0">
              <a:buSzPts val="2200"/>
            </a:pPr>
            <a:r>
              <a:rPr lang="en-US" dirty="0"/>
              <a:t>Countries embracing globalization experienced much higher rates of growth than countries that didn’t.</a:t>
            </a:r>
          </a:p>
        </p:txBody>
      </p:sp>
    </p:spTree>
    <p:extLst>
      <p:ext uri="{BB962C8B-B14F-4D97-AF65-F5344CB8AC3E}">
        <p14:creationId xmlns:p14="http://schemas.microsoft.com/office/powerpoint/2010/main" val="3015192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animEffect transition="in" filter="fade">
                                      <p:cBhvr>
                                        <p:cTn id="15" dur="500"/>
                                        <p:tgtEl>
                                          <p:spTgt spid="18">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0">
                                            <p:txEl>
                                              <p:pRg st="0" end="0"/>
                                            </p:txEl>
                                          </p:spTgt>
                                        </p:tgtEl>
                                        <p:attrNameLst>
                                          <p:attrName>style.visibility</p:attrName>
                                        </p:attrNameLst>
                                      </p:cBhvr>
                                      <p:to>
                                        <p:strVal val="visible"/>
                                      </p:to>
                                    </p:set>
                                    <p:animEffect transition="in" filter="fade">
                                      <p:cBhvr>
                                        <p:cTn id="19" dur="500"/>
                                        <p:tgtEl>
                                          <p:spTgt spid="20">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0">
                                            <p:txEl>
                                              <p:pRg st="1" end="1"/>
                                            </p:txEl>
                                          </p:spTgt>
                                        </p:tgtEl>
                                        <p:attrNameLst>
                                          <p:attrName>style.visibility</p:attrName>
                                        </p:attrNameLst>
                                      </p:cBhvr>
                                      <p:to>
                                        <p:strVal val="visible"/>
                                      </p:to>
                                    </p:set>
                                    <p:animEffect transition="in" filter="fade">
                                      <p:cBhvr>
                                        <p:cTn id="23" dur="500"/>
                                        <p:tgtEl>
                                          <p:spTgt spid="20">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20">
                                            <p:txEl>
                                              <p:pRg st="2" end="2"/>
                                            </p:txEl>
                                          </p:spTgt>
                                        </p:tgtEl>
                                        <p:attrNameLst>
                                          <p:attrName>style.visibility</p:attrName>
                                        </p:attrNameLst>
                                      </p:cBhvr>
                                      <p:to>
                                        <p:strVal val="visible"/>
                                      </p:to>
                                    </p:set>
                                    <p:animEffect transition="in" filter="fade">
                                      <p:cBhvr>
                                        <p:cTn id="27" dur="500"/>
                                        <p:tgtEl>
                                          <p:spTgt spid="20">
                                            <p:txEl>
                                              <p:pRg st="2" end="2"/>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0">
                                            <p:txEl>
                                              <p:pRg st="3" end="3"/>
                                            </p:txEl>
                                          </p:spTgt>
                                        </p:tgtEl>
                                        <p:attrNameLst>
                                          <p:attrName>style.visibility</p:attrName>
                                        </p:attrNameLst>
                                      </p:cBhvr>
                                      <p:to>
                                        <p:strVal val="visible"/>
                                      </p:to>
                                    </p:set>
                                    <p:animEffect transition="in" filter="fade">
                                      <p:cBhvr>
                                        <p:cTn id="31" dur="500"/>
                                        <p:tgtEl>
                                          <p:spTgt spid="2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18" grpId="0" build="p"/>
      <p:bldP spid="20"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Benefits of Globalization</a:t>
            </a:r>
            <a:r>
              <a:rPr lang="en-US" sz="2000" b="0" dirty="0"/>
              <a:t> (2 of 2)</a:t>
            </a:r>
            <a:endParaRPr lang="en-IN" dirty="0"/>
          </a:p>
        </p:txBody>
      </p:sp>
      <p:sp>
        <p:nvSpPr>
          <p:cNvPr id="7" name="Content Placeholder 6"/>
          <p:cNvSpPr>
            <a:spLocks noGrp="1"/>
          </p:cNvSpPr>
          <p:nvPr>
            <p:ph sz="quarter" idx="13"/>
          </p:nvPr>
        </p:nvSpPr>
        <p:spPr/>
        <p:txBody>
          <a:bodyPr/>
          <a:lstStyle/>
          <a:p>
            <a:pPr marL="0" lvl="0" indent="0">
              <a:buSzPts val="2200"/>
              <a:buNone/>
            </a:pPr>
            <a:r>
              <a:rPr lang="en-US" dirty="0">
                <a:solidFill>
                  <a:schemeClr val="tx1"/>
                </a:solidFill>
              </a:rPr>
              <a:t>Globalization has allowed countries to exit the vicious cycle of low savings and investment through foreign investment:</a:t>
            </a:r>
          </a:p>
          <a:p>
            <a:pPr marL="0" lvl="0" indent="0">
              <a:buSzPts val="2200"/>
              <a:buNone/>
            </a:pPr>
            <a:r>
              <a:rPr lang="en-US" b="1" dirty="0">
                <a:solidFill>
                  <a:schemeClr val="tx1"/>
                </a:solidFill>
              </a:rPr>
              <a:t>Foreign direct investment (F</a:t>
            </a:r>
            <a:r>
              <a:rPr lang="en-US" sz="100" b="1" dirty="0">
                <a:solidFill>
                  <a:schemeClr val="tx1"/>
                </a:solidFill>
              </a:rPr>
              <a:t> </a:t>
            </a:r>
            <a:r>
              <a:rPr lang="en-US" b="1" dirty="0">
                <a:solidFill>
                  <a:schemeClr val="tx1"/>
                </a:solidFill>
              </a:rPr>
              <a:t>D</a:t>
            </a:r>
            <a:r>
              <a:rPr lang="en-US" sz="100" b="1" dirty="0">
                <a:solidFill>
                  <a:schemeClr val="tx1"/>
                </a:solidFill>
              </a:rPr>
              <a:t> </a:t>
            </a:r>
            <a:r>
              <a:rPr lang="en-US" b="1" dirty="0">
                <a:solidFill>
                  <a:schemeClr val="tx1"/>
                </a:solidFill>
              </a:rPr>
              <a:t>I)</a:t>
            </a:r>
            <a:r>
              <a:rPr lang="en-US" dirty="0">
                <a:solidFill>
                  <a:schemeClr val="tx1"/>
                </a:solidFill>
              </a:rPr>
              <a:t>: A firm’s purchasing or building of a facility in a foreign country.</a:t>
            </a:r>
          </a:p>
          <a:p>
            <a:pPr marL="0" lvl="0" indent="0">
              <a:buSzPts val="2200"/>
              <a:buNone/>
            </a:pPr>
            <a:r>
              <a:rPr lang="en-US" b="1" dirty="0">
                <a:solidFill>
                  <a:schemeClr val="tx1"/>
                </a:solidFill>
              </a:rPr>
              <a:t>Foreign portfolio investment</a:t>
            </a:r>
            <a:r>
              <a:rPr lang="en-US" dirty="0">
                <a:solidFill>
                  <a:schemeClr val="tx1"/>
                </a:solidFill>
              </a:rPr>
              <a:t>: The purchase by an individual or a firm of stocks or bonds issued in another country.</a:t>
            </a:r>
          </a:p>
          <a:p>
            <a:pPr marL="0" lvl="0" indent="0">
              <a:buSzPts val="2200"/>
              <a:buNone/>
            </a:pPr>
            <a:r>
              <a:rPr lang="en-US" dirty="0">
                <a:solidFill>
                  <a:schemeClr val="tx1"/>
                </a:solidFill>
              </a:rPr>
              <a:t>Foreign investment can take the place of insufficient domestic investment, whether from private or government sources.</a:t>
            </a:r>
          </a:p>
        </p:txBody>
      </p:sp>
    </p:spTree>
    <p:extLst>
      <p:ext uri="{BB962C8B-B14F-4D97-AF65-F5344CB8AC3E}">
        <p14:creationId xmlns:p14="http://schemas.microsoft.com/office/powerpoint/2010/main" val="3205761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Effect transition="in" filter="fade">
                                      <p:cBhvr>
                                        <p:cTn id="19"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11.5 Growth Policies</a:t>
            </a:r>
            <a:endParaRPr lang="en-IN" dirty="0"/>
          </a:p>
        </p:txBody>
      </p:sp>
      <p:sp>
        <p:nvSpPr>
          <p:cNvPr id="2" name="Content Placeholder 1"/>
          <p:cNvSpPr>
            <a:spLocks noGrp="1"/>
          </p:cNvSpPr>
          <p:nvPr>
            <p:ph sz="quarter" idx="13"/>
          </p:nvPr>
        </p:nvSpPr>
        <p:spPr>
          <a:xfrm>
            <a:off x="457200" y="1565982"/>
            <a:ext cx="7396843" cy="438604"/>
          </a:xfrm>
        </p:spPr>
        <p:txBody>
          <a:bodyPr/>
          <a:lstStyle/>
          <a:p>
            <a:pPr marL="432" indent="0">
              <a:buNone/>
            </a:pPr>
            <a:r>
              <a:rPr lang="en-US" sz="2000" b="1" dirty="0">
                <a:solidFill>
                  <a:schemeClr val="tx1"/>
                </a:solidFill>
              </a:rPr>
              <a:t>Discuss government policies that foster economic growth.</a:t>
            </a:r>
          </a:p>
        </p:txBody>
      </p:sp>
      <p:sp>
        <p:nvSpPr>
          <p:cNvPr id="3" name="Content Placeholder 2"/>
          <p:cNvSpPr>
            <a:spLocks noGrp="1"/>
          </p:cNvSpPr>
          <p:nvPr>
            <p:ph sz="quarter" idx="14"/>
          </p:nvPr>
        </p:nvSpPr>
        <p:spPr>
          <a:xfrm>
            <a:off x="457200" y="2088885"/>
            <a:ext cx="8232128" cy="1448789"/>
          </a:xfrm>
        </p:spPr>
        <p:txBody>
          <a:bodyPr/>
          <a:lstStyle/>
          <a:p>
            <a:pPr marL="0" lvl="0" indent="0">
              <a:buSzPts val="2200"/>
              <a:buNone/>
            </a:pPr>
            <a:r>
              <a:rPr lang="en-US" dirty="0">
                <a:solidFill>
                  <a:schemeClr val="tx1"/>
                </a:solidFill>
              </a:rPr>
              <a:t>By now, we can summarize the types of policies that are essential to fostering economic growth:</a:t>
            </a:r>
          </a:p>
          <a:p>
            <a:pPr marL="432000" lvl="0" indent="-432000">
              <a:buFont typeface="Arial"/>
              <a:buAutoNum type="arabicPeriod"/>
            </a:pPr>
            <a:r>
              <a:rPr lang="en-US" b="1" dirty="0">
                <a:solidFill>
                  <a:schemeClr val="tx1"/>
                </a:solidFill>
              </a:rPr>
              <a:t>Enhancing property rights and the rule of law</a:t>
            </a:r>
          </a:p>
        </p:txBody>
      </p:sp>
      <p:sp>
        <p:nvSpPr>
          <p:cNvPr id="4" name="Content Placeholder 3"/>
          <p:cNvSpPr>
            <a:spLocks noGrp="1"/>
          </p:cNvSpPr>
          <p:nvPr>
            <p:ph sz="quarter" idx="15"/>
          </p:nvPr>
        </p:nvSpPr>
        <p:spPr>
          <a:xfrm>
            <a:off x="457200" y="3621974"/>
            <a:ext cx="8232128" cy="2327563"/>
          </a:xfrm>
        </p:spPr>
        <p:txBody>
          <a:bodyPr/>
          <a:lstStyle/>
          <a:p>
            <a:pPr marL="0" lvl="0" indent="0">
              <a:buSzPts val="2200"/>
              <a:buNone/>
            </a:pPr>
            <a:r>
              <a:rPr lang="en-US" dirty="0">
                <a:solidFill>
                  <a:schemeClr val="tx1"/>
                </a:solidFill>
              </a:rPr>
              <a:t>Working toward independent courts and eliminating corruption is important for encouraging growth.</a:t>
            </a:r>
          </a:p>
          <a:p>
            <a:pPr marL="0" lvl="0" indent="0">
              <a:buSzPts val="2200"/>
              <a:buNone/>
            </a:pPr>
            <a:r>
              <a:rPr lang="en-US" dirty="0">
                <a:solidFill>
                  <a:schemeClr val="tx1"/>
                </a:solidFill>
              </a:rPr>
              <a:t>Although the United States is relatively free from corruption today, in the 1800s this was not the case. Reform efforts were important in setting the stage for growth.</a:t>
            </a:r>
          </a:p>
        </p:txBody>
      </p:sp>
    </p:spTree>
    <p:extLst>
      <p:ext uri="{BB962C8B-B14F-4D97-AF65-F5344CB8AC3E}">
        <p14:creationId xmlns:p14="http://schemas.microsoft.com/office/powerpoint/2010/main" val="345735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animEffect transition="in" filter="fade">
                                      <p:cBhvr>
                                        <p:cTn id="23"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chemeClr val="tx2"/>
                </a:solidFill>
              </a:rPr>
              <a:t>11.1 Economic Growth Over Time and around the World</a:t>
            </a:r>
            <a:endParaRPr lang="en-IN" sz="3200" dirty="0">
              <a:solidFill>
                <a:schemeClr val="tx2"/>
              </a:solidFill>
            </a:endParaRPr>
          </a:p>
        </p:txBody>
      </p:sp>
      <p:sp>
        <p:nvSpPr>
          <p:cNvPr id="4" name="Content Placeholder 3"/>
          <p:cNvSpPr>
            <a:spLocks noGrp="1"/>
          </p:cNvSpPr>
          <p:nvPr>
            <p:ph sz="quarter" idx="13"/>
          </p:nvPr>
        </p:nvSpPr>
        <p:spPr>
          <a:xfrm>
            <a:off x="457200" y="1520825"/>
            <a:ext cx="8229600" cy="794864"/>
          </a:xfrm>
        </p:spPr>
        <p:txBody>
          <a:bodyPr/>
          <a:lstStyle/>
          <a:p>
            <a:pPr marL="432" indent="0">
              <a:buNone/>
            </a:pPr>
            <a:r>
              <a:rPr lang="en-US" sz="2000" b="1" dirty="0"/>
              <a:t>Define economic growth, calculate economic growth rates, and describe global trends in economic growth.</a:t>
            </a:r>
          </a:p>
        </p:txBody>
      </p:sp>
      <p:sp>
        <p:nvSpPr>
          <p:cNvPr id="5" name="Content Placeholder 4"/>
          <p:cNvSpPr>
            <a:spLocks noGrp="1"/>
          </p:cNvSpPr>
          <p:nvPr>
            <p:ph sz="quarter" idx="14"/>
          </p:nvPr>
        </p:nvSpPr>
        <p:spPr>
          <a:xfrm>
            <a:off x="457200" y="2446314"/>
            <a:ext cx="8116784" cy="2295019"/>
          </a:xfrm>
        </p:spPr>
        <p:txBody>
          <a:bodyPr/>
          <a:lstStyle/>
          <a:p>
            <a:pPr marL="0" lvl="0" indent="0">
              <a:buSzPts val="2200"/>
              <a:buNone/>
            </a:pPr>
            <a:r>
              <a:rPr lang="en-US" dirty="0"/>
              <a:t>Most worldwide economic growth has occurred within the last two centuries.</a:t>
            </a:r>
          </a:p>
          <a:p>
            <a:pPr marL="0" lvl="0" indent="0">
              <a:buSzPts val="2200"/>
              <a:buNone/>
            </a:pPr>
            <a:r>
              <a:rPr lang="en-US" dirty="0"/>
              <a:t>But for most of human existence, two centuries of growth amounted to very little: the standard of living was essentially the same as for people two centuries prior.</a:t>
            </a:r>
          </a:p>
        </p:txBody>
      </p:sp>
    </p:spTree>
    <p:extLst>
      <p:ext uri="{BB962C8B-B14F-4D97-AF65-F5344CB8AC3E}">
        <p14:creationId xmlns:p14="http://schemas.microsoft.com/office/powerpoint/2010/main" val="2064499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68313" y="188914"/>
            <a:ext cx="8551509" cy="1116012"/>
          </a:xfrm>
        </p:spPr>
        <p:txBody>
          <a:bodyPr/>
          <a:lstStyle/>
          <a:p>
            <a:r>
              <a:rPr lang="en-US" sz="3000" dirty="0">
                <a:solidFill>
                  <a:schemeClr val="tx2"/>
                </a:solidFill>
              </a:rPr>
              <a:t>Apply the Concept: Will China’s Standard of Living Exceed That of the United States? </a:t>
            </a:r>
            <a:r>
              <a:rPr lang="en-US" sz="2000" b="0" dirty="0">
                <a:solidFill>
                  <a:schemeClr val="tx2"/>
                </a:solidFill>
              </a:rPr>
              <a:t>(1 of 2)</a:t>
            </a:r>
            <a:endParaRPr lang="en-IN" sz="2000" dirty="0">
              <a:solidFill>
                <a:schemeClr val="tx2"/>
              </a:solidFill>
            </a:endParaRPr>
          </a:p>
        </p:txBody>
      </p:sp>
      <p:sp>
        <p:nvSpPr>
          <p:cNvPr id="4" name="Content Placeholder 3"/>
          <p:cNvSpPr>
            <a:spLocks noGrp="1"/>
          </p:cNvSpPr>
          <p:nvPr>
            <p:ph sz="quarter" idx="15"/>
          </p:nvPr>
        </p:nvSpPr>
        <p:spPr>
          <a:xfrm>
            <a:off x="457201" y="1558412"/>
            <a:ext cx="3787422" cy="4728088"/>
          </a:xfrm>
        </p:spPr>
        <p:txBody>
          <a:bodyPr/>
          <a:lstStyle/>
          <a:p>
            <a:pPr marL="0" lvl="0" indent="0">
              <a:spcBef>
                <a:spcPts val="600"/>
              </a:spcBef>
              <a:buSzPts val="2200"/>
              <a:buNone/>
            </a:pPr>
            <a:r>
              <a:rPr lang="en-US" sz="2200" dirty="0">
                <a:solidFill>
                  <a:schemeClr val="tx1"/>
                </a:solidFill>
              </a:rPr>
              <a:t>If Chinese and U.S. growth rates continue, China’s standard of living would exceed that of the United States in 2042.</a:t>
            </a:r>
          </a:p>
          <a:p>
            <a:pPr marL="0" lvl="0" indent="0">
              <a:spcBef>
                <a:spcPts val="600"/>
              </a:spcBef>
              <a:buSzPts val="2200"/>
              <a:buNone/>
            </a:pPr>
            <a:r>
              <a:rPr lang="en-US" sz="2200" dirty="0">
                <a:solidFill>
                  <a:schemeClr val="tx1"/>
                </a:solidFill>
              </a:rPr>
              <a:t>Will this really happen? Several factors suggest that it will not:</a:t>
            </a:r>
          </a:p>
          <a:p>
            <a:pPr marL="432000" lvl="0" indent="-432000">
              <a:buFont typeface="Arial"/>
              <a:buAutoNum type="arabicPeriod"/>
            </a:pPr>
            <a:r>
              <a:rPr lang="en-US" sz="2200" dirty="0">
                <a:solidFill>
                  <a:schemeClr val="tx1"/>
                </a:solidFill>
              </a:rPr>
              <a:t>Much of Chinese growth is due to capital investment, which will have diminishing returns.</a:t>
            </a:r>
          </a:p>
        </p:txBody>
      </p:sp>
      <p:pic>
        <p:nvPicPr>
          <p:cNvPr id="8" name="Picture 7" descr="A photo depicts a group of three Chinese senior citizens seated and engaged in a conversation. One of them is seated in a wheel chair.">
            <a:extLst>
              <a:ext uri="{FF2B5EF4-FFF2-40B4-BE49-F238E27FC236}">
                <a16:creationId xmlns:a16="http://schemas.microsoft.com/office/drawing/2014/main" id="{AD94F2E7-EEF4-C317-58EE-82A1A46C63A0}"/>
              </a:ext>
            </a:extLst>
          </p:cNvPr>
          <p:cNvPicPr>
            <a:picLocks noChangeAspect="1"/>
          </p:cNvPicPr>
          <p:nvPr/>
        </p:nvPicPr>
        <p:blipFill>
          <a:blip r:embed="rId2"/>
          <a:stretch>
            <a:fillRect/>
          </a:stretch>
        </p:blipFill>
        <p:spPr>
          <a:xfrm>
            <a:off x="4481193" y="1558412"/>
            <a:ext cx="4194495" cy="2663504"/>
          </a:xfrm>
          <a:prstGeom prst="rect">
            <a:avLst/>
          </a:prstGeom>
        </p:spPr>
      </p:pic>
    </p:spTree>
    <p:extLst>
      <p:ext uri="{BB962C8B-B14F-4D97-AF65-F5344CB8AC3E}">
        <p14:creationId xmlns:p14="http://schemas.microsoft.com/office/powerpoint/2010/main" val="449123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199" y="215371"/>
            <a:ext cx="8551333" cy="1097279"/>
          </a:xfrm>
        </p:spPr>
        <p:txBody>
          <a:bodyPr/>
          <a:lstStyle/>
          <a:p>
            <a:r>
              <a:rPr lang="en-US" sz="3000" dirty="0">
                <a:solidFill>
                  <a:schemeClr val="tx2"/>
                </a:solidFill>
              </a:rPr>
              <a:t>Apply the Concept: Will China’s Standard of Living Exceed That of the United States? </a:t>
            </a:r>
            <a:r>
              <a:rPr lang="en-US" sz="2000" b="0" dirty="0">
                <a:solidFill>
                  <a:schemeClr val="tx2"/>
                </a:solidFill>
              </a:rPr>
              <a:t>(2 of 2)</a:t>
            </a:r>
            <a:endParaRPr lang="en-IN" sz="2000" dirty="0">
              <a:solidFill>
                <a:schemeClr val="tx2"/>
              </a:solidFill>
            </a:endParaRPr>
          </a:p>
        </p:txBody>
      </p:sp>
      <p:sp>
        <p:nvSpPr>
          <p:cNvPr id="2" name="Content Placeholder 1"/>
          <p:cNvSpPr>
            <a:spLocks noGrp="1"/>
          </p:cNvSpPr>
          <p:nvPr>
            <p:ph sz="quarter" idx="13"/>
          </p:nvPr>
        </p:nvSpPr>
        <p:spPr>
          <a:xfrm>
            <a:off x="457200" y="1556326"/>
            <a:ext cx="8229600" cy="3086925"/>
          </a:xfrm>
        </p:spPr>
        <p:txBody>
          <a:bodyPr/>
          <a:lstStyle/>
          <a:p>
            <a:pPr marL="432000" lvl="0" indent="-432000">
              <a:buSzPts val="2200"/>
              <a:buFont typeface="Arial"/>
              <a:buAutoNum type="arabicPeriod" startAt="2"/>
            </a:pPr>
            <a:r>
              <a:rPr lang="en-US" sz="2200" dirty="0"/>
              <a:t>Some of Chinese growth is due to transition to a market economy.</a:t>
            </a:r>
          </a:p>
          <a:p>
            <a:pPr marL="432000" lvl="0" indent="-432000">
              <a:buSzPts val="2200"/>
              <a:buFont typeface="Arial"/>
              <a:buAutoNum type="arabicPeriod" startAt="2"/>
            </a:pPr>
            <a:r>
              <a:rPr lang="en-US" sz="2200" dirty="0"/>
              <a:t>China’s growth has depended on moving workers from low-productivity agriculture to higher-productivity manufacturing.</a:t>
            </a:r>
          </a:p>
          <a:p>
            <a:pPr marL="432000" lvl="0" indent="-432000">
              <a:buSzPts val="2200"/>
              <a:buFont typeface="Arial"/>
              <a:buAutoNum type="arabicPeriod" startAt="2"/>
            </a:pPr>
            <a:r>
              <a:rPr lang="en-US" sz="2200" dirty="0"/>
              <a:t>Aging Chinese population due to population control policies.</a:t>
            </a:r>
          </a:p>
          <a:p>
            <a:pPr marL="432000" lvl="0" indent="-432000">
              <a:buSzPts val="2200"/>
              <a:buFont typeface="Arial"/>
              <a:buAutoNum type="arabicPeriod" startAt="2"/>
            </a:pPr>
            <a:r>
              <a:rPr lang="en-US" sz="2200" dirty="0"/>
              <a:t>China remains largely autocratic, with lingering concerns about security of property rights and independent rule of law.</a:t>
            </a:r>
          </a:p>
        </p:txBody>
      </p:sp>
      <p:sp>
        <p:nvSpPr>
          <p:cNvPr id="3" name="Content Placeholder 2"/>
          <p:cNvSpPr>
            <a:spLocks noGrp="1"/>
          </p:cNvSpPr>
          <p:nvPr>
            <p:ph sz="quarter" idx="14"/>
          </p:nvPr>
        </p:nvSpPr>
        <p:spPr>
          <a:xfrm>
            <a:off x="457200" y="4750131"/>
            <a:ext cx="8229600" cy="1279319"/>
          </a:xfrm>
        </p:spPr>
        <p:txBody>
          <a:bodyPr/>
          <a:lstStyle/>
          <a:p>
            <a:pPr marL="432" indent="0">
              <a:buNone/>
            </a:pPr>
            <a:r>
              <a:rPr lang="en-US" sz="2200" dirty="0">
                <a:solidFill>
                  <a:schemeClr val="tx1"/>
                </a:solidFill>
              </a:rPr>
              <a:t>Growth in China is already showing signs of slowing: while it averaged 8.3 percent per year since 1990, it was only 5.8 percent per year from 2012–2022.</a:t>
            </a:r>
          </a:p>
        </p:txBody>
      </p:sp>
    </p:spTree>
    <p:extLst>
      <p:ext uri="{BB962C8B-B14F-4D97-AF65-F5344CB8AC3E}">
        <p14:creationId xmlns:p14="http://schemas.microsoft.com/office/powerpoint/2010/main" val="857464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500"/>
                                        <p:tgtEl>
                                          <p:spTgt spid="2">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Effect transition="in" filter="fade">
                                      <p:cBhvr>
                                        <p:cTn id="19" dur="500"/>
                                        <p:tgtEl>
                                          <p:spTgt spid="2">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Pro-Growth Policies</a:t>
            </a:r>
            <a:endParaRPr lang="en-IN" dirty="0"/>
          </a:p>
        </p:txBody>
      </p:sp>
      <p:sp>
        <p:nvSpPr>
          <p:cNvPr id="2" name="Content Placeholder 1"/>
          <p:cNvSpPr>
            <a:spLocks noGrp="1"/>
          </p:cNvSpPr>
          <p:nvPr>
            <p:ph sz="quarter" idx="13"/>
          </p:nvPr>
        </p:nvSpPr>
        <p:spPr>
          <a:xfrm>
            <a:off x="457200" y="1552575"/>
            <a:ext cx="4791694" cy="454355"/>
          </a:xfrm>
        </p:spPr>
        <p:txBody>
          <a:bodyPr/>
          <a:lstStyle/>
          <a:p>
            <a:pPr marL="432000" lvl="0" indent="-432000">
              <a:buSzPts val="2200"/>
              <a:buFont typeface="Arial"/>
              <a:buAutoNum type="arabicPeriod" startAt="2"/>
            </a:pPr>
            <a:r>
              <a:rPr lang="en-US" sz="2000" b="1" dirty="0"/>
              <a:t>Improving health and education</a:t>
            </a:r>
            <a:endParaRPr lang="en-US" sz="2000" dirty="0"/>
          </a:p>
        </p:txBody>
      </p:sp>
      <p:sp>
        <p:nvSpPr>
          <p:cNvPr id="3" name="Content Placeholder 2"/>
          <p:cNvSpPr>
            <a:spLocks noGrp="1"/>
          </p:cNvSpPr>
          <p:nvPr>
            <p:ph sz="quarter" idx="14"/>
          </p:nvPr>
        </p:nvSpPr>
        <p:spPr>
          <a:xfrm>
            <a:off x="457200" y="2101933"/>
            <a:ext cx="8232128" cy="2363189"/>
          </a:xfrm>
        </p:spPr>
        <p:txBody>
          <a:bodyPr/>
          <a:lstStyle/>
          <a:p>
            <a:pPr marL="0" lvl="0" indent="0">
              <a:buSzPts val="2200"/>
              <a:buNone/>
            </a:pPr>
            <a:r>
              <a:rPr lang="en-US" sz="2000" dirty="0"/>
              <a:t>Health care and education have </a:t>
            </a:r>
            <a:r>
              <a:rPr lang="en-US" sz="2000" b="1" dirty="0"/>
              <a:t>increasing returns</a:t>
            </a:r>
            <a:r>
              <a:rPr lang="en-US" sz="2000" dirty="0"/>
              <a:t> for a country, with their benefits spilling over to other members of the country.</a:t>
            </a:r>
          </a:p>
          <a:p>
            <a:pPr marL="0" lvl="0" indent="0">
              <a:buSzPts val="2200"/>
              <a:buNone/>
            </a:pPr>
            <a:r>
              <a:rPr lang="en-US" sz="2000" dirty="0"/>
              <a:t>Improvements in these can help prevent </a:t>
            </a:r>
            <a:r>
              <a:rPr lang="en-US" sz="2000" b="1" dirty="0"/>
              <a:t>brain drain</a:t>
            </a:r>
            <a:r>
              <a:rPr lang="en-US" sz="2000" dirty="0"/>
              <a:t>, where highly educated and successful people leave developing countries to go to high-income countries.</a:t>
            </a:r>
          </a:p>
          <a:p>
            <a:pPr marL="432000" lvl="0" indent="-432000">
              <a:buSzPts val="2200"/>
              <a:buFont typeface="Arial"/>
              <a:buAutoNum type="arabicPeriod" startAt="3"/>
            </a:pPr>
            <a:r>
              <a:rPr lang="en-US" sz="2000" b="1" dirty="0"/>
              <a:t>Policies that promote technological change</a:t>
            </a:r>
          </a:p>
        </p:txBody>
      </p:sp>
      <p:sp>
        <p:nvSpPr>
          <p:cNvPr id="4" name="Content Placeholder 3"/>
          <p:cNvSpPr>
            <a:spLocks noGrp="1"/>
          </p:cNvSpPr>
          <p:nvPr>
            <p:ph sz="quarter" idx="15"/>
          </p:nvPr>
        </p:nvSpPr>
        <p:spPr>
          <a:xfrm>
            <a:off x="457200" y="4560125"/>
            <a:ext cx="8232128" cy="1579418"/>
          </a:xfrm>
        </p:spPr>
        <p:txBody>
          <a:bodyPr/>
          <a:lstStyle/>
          <a:p>
            <a:pPr marL="0" lvl="0" indent="0">
              <a:spcBef>
                <a:spcPts val="600"/>
              </a:spcBef>
              <a:buSzPts val="2200"/>
              <a:buNone/>
            </a:pPr>
            <a:r>
              <a:rPr lang="en-US" sz="2000" dirty="0"/>
              <a:t>Technological change is essential for growth—as we have seen, often more important than acquiring capital.</a:t>
            </a:r>
          </a:p>
          <a:p>
            <a:pPr marL="0" lvl="0" indent="0">
              <a:spcBef>
                <a:spcPts val="600"/>
              </a:spcBef>
              <a:buSzPts val="2200"/>
              <a:buNone/>
            </a:pPr>
            <a:r>
              <a:rPr lang="en-US" sz="2000" dirty="0"/>
              <a:t>Low-income countries can encourage technological change by encouraging foreign direct investment.</a:t>
            </a:r>
          </a:p>
        </p:txBody>
      </p:sp>
    </p:spTree>
    <p:extLst>
      <p:ext uri="{BB962C8B-B14F-4D97-AF65-F5344CB8AC3E}">
        <p14:creationId xmlns:p14="http://schemas.microsoft.com/office/powerpoint/2010/main" val="3316696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animEffect transition="in" filter="fade">
                                      <p:cBhvr>
                                        <p:cTn id="23" dur="500"/>
                                        <p:tgtEl>
                                          <p:spTgt spid="4">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More Pro-Growth Policies</a:t>
            </a:r>
            <a:endParaRPr lang="en-IN" dirty="0"/>
          </a:p>
        </p:txBody>
      </p:sp>
      <p:sp>
        <p:nvSpPr>
          <p:cNvPr id="2" name="Content Placeholder 1"/>
          <p:cNvSpPr>
            <a:spLocks noGrp="1"/>
          </p:cNvSpPr>
          <p:nvPr>
            <p:ph sz="quarter" idx="13"/>
          </p:nvPr>
        </p:nvSpPr>
        <p:spPr>
          <a:xfrm>
            <a:off x="457200" y="1556327"/>
            <a:ext cx="8229600" cy="545605"/>
          </a:xfrm>
        </p:spPr>
        <p:txBody>
          <a:bodyPr/>
          <a:lstStyle/>
          <a:p>
            <a:pPr marL="432000" indent="-432000">
              <a:buFont typeface="+mj-lt"/>
              <a:buAutoNum type="arabicPeriod" startAt="4"/>
            </a:pPr>
            <a:r>
              <a:rPr lang="en-US" b="1" dirty="0"/>
              <a:t>Policies that promote savings and investment</a:t>
            </a:r>
          </a:p>
        </p:txBody>
      </p:sp>
      <p:sp>
        <p:nvSpPr>
          <p:cNvPr id="3" name="Content Placeholder 2"/>
          <p:cNvSpPr>
            <a:spLocks noGrp="1"/>
          </p:cNvSpPr>
          <p:nvPr>
            <p:ph sz="quarter" idx="14"/>
          </p:nvPr>
        </p:nvSpPr>
        <p:spPr>
          <a:xfrm>
            <a:off x="457200" y="2244437"/>
            <a:ext cx="8229600" cy="2410690"/>
          </a:xfrm>
        </p:spPr>
        <p:txBody>
          <a:bodyPr/>
          <a:lstStyle/>
          <a:p>
            <a:pPr marL="0" lvl="0" indent="0">
              <a:buSzPts val="2200"/>
              <a:buNone/>
            </a:pPr>
            <a:r>
              <a:rPr lang="en-US" dirty="0"/>
              <a:t>Eliminating corruption is important here, so that people know their assets won’t be seized.</a:t>
            </a:r>
          </a:p>
          <a:p>
            <a:pPr marL="0" lvl="0" indent="0">
              <a:buSzPts val="2200"/>
              <a:buNone/>
            </a:pPr>
            <a:r>
              <a:rPr lang="en-US" dirty="0"/>
              <a:t>Once this is done, governments can encourage savings and investment through tax incentives, like tax-advantaged savings plans, or </a:t>
            </a:r>
            <a:r>
              <a:rPr lang="en-US" b="1" dirty="0"/>
              <a:t>investment tax credits</a:t>
            </a:r>
            <a:r>
              <a:rPr lang="en-US" dirty="0"/>
              <a:t>.</a:t>
            </a:r>
          </a:p>
        </p:txBody>
      </p:sp>
    </p:spTree>
    <p:extLst>
      <p:ext uri="{BB962C8B-B14F-4D97-AF65-F5344CB8AC3E}">
        <p14:creationId xmlns:p14="http://schemas.microsoft.com/office/powerpoint/2010/main" val="2040768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169333"/>
            <a:ext cx="8349810" cy="1132299"/>
          </a:xfrm>
        </p:spPr>
        <p:txBody>
          <a:bodyPr/>
          <a:lstStyle/>
          <a:p>
            <a:r>
              <a:rPr lang="en-US" sz="3200" dirty="0"/>
              <a:t>Apply the Concept: Is Sub-Saharan Africa on the Road to Economic Growth?</a:t>
            </a:r>
            <a:endParaRPr lang="en-IN" sz="3200" dirty="0"/>
          </a:p>
        </p:txBody>
      </p:sp>
      <p:sp>
        <p:nvSpPr>
          <p:cNvPr id="4" name="Content Placeholder 3"/>
          <p:cNvSpPr>
            <a:spLocks noGrp="1"/>
          </p:cNvSpPr>
          <p:nvPr>
            <p:ph sz="quarter" idx="15"/>
          </p:nvPr>
        </p:nvSpPr>
        <p:spPr>
          <a:xfrm>
            <a:off x="457199" y="1551432"/>
            <a:ext cx="4521201" cy="4720335"/>
          </a:xfrm>
        </p:spPr>
        <p:txBody>
          <a:bodyPr/>
          <a:lstStyle/>
          <a:p>
            <a:pPr marL="432" indent="0">
              <a:buNone/>
            </a:pPr>
            <a:r>
              <a:rPr lang="en-US" sz="1800" dirty="0">
                <a:solidFill>
                  <a:schemeClr val="tx1"/>
                </a:solidFill>
                <a:effectLst/>
              </a:rPr>
              <a:t>According to the World Bank, in 1990, 80 percent of the world’s poor lived in Asia. However, strong economic growth in India and Asia has reduced the poverty level. </a:t>
            </a:r>
          </a:p>
          <a:p>
            <a:pPr marL="432" indent="0">
              <a:buNone/>
            </a:pPr>
            <a:r>
              <a:rPr lang="en-US" sz="1800" dirty="0">
                <a:solidFill>
                  <a:schemeClr val="tx1"/>
                </a:solidFill>
                <a:effectLst/>
              </a:rPr>
              <a:t>Now 50 percent of the world's poor live in sub-Saharan Africa. </a:t>
            </a:r>
            <a:r>
              <a:rPr lang="en-US" sz="1800" dirty="0">
                <a:solidFill>
                  <a:schemeClr val="tx1"/>
                </a:solidFill>
              </a:rPr>
              <a:t>In the past, most foreign direct investment in Africa was in extractive industries which did not lead to growth. </a:t>
            </a:r>
          </a:p>
          <a:p>
            <a:pPr marL="0" lvl="0" indent="0">
              <a:buSzPts val="2200"/>
              <a:buNone/>
            </a:pPr>
            <a:r>
              <a:rPr lang="en-US" sz="1800" dirty="0">
                <a:solidFill>
                  <a:schemeClr val="tx1"/>
                </a:solidFill>
              </a:rPr>
              <a:t>Recently, F</a:t>
            </a:r>
            <a:r>
              <a:rPr lang="en-US" sz="100" dirty="0">
                <a:solidFill>
                  <a:schemeClr val="tx1"/>
                </a:solidFill>
              </a:rPr>
              <a:t> </a:t>
            </a:r>
            <a:r>
              <a:rPr lang="en-US" sz="1800" dirty="0">
                <a:solidFill>
                  <a:schemeClr val="tx1"/>
                </a:solidFill>
              </a:rPr>
              <a:t>D</a:t>
            </a:r>
            <a:r>
              <a:rPr lang="en-US" sz="100" dirty="0">
                <a:solidFill>
                  <a:schemeClr val="tx1"/>
                </a:solidFill>
              </a:rPr>
              <a:t> </a:t>
            </a:r>
            <a:r>
              <a:rPr lang="en-US" sz="1800" dirty="0">
                <a:solidFill>
                  <a:schemeClr val="tx1"/>
                </a:solidFill>
              </a:rPr>
              <a:t>I has concentrated on manufacturing and services, an encouraging trend. But improved governance will be essential for obtaining catch-up growth, including political stability and the absence of violence.</a:t>
            </a:r>
          </a:p>
        </p:txBody>
      </p:sp>
      <p:pic>
        <p:nvPicPr>
          <p:cNvPr id="2" name="Picture 1" descr="An illustration depicts an outline map of Africa, where the central and southern African countries are highlighted."/>
          <p:cNvPicPr>
            <a:picLocks noChangeAspect="1"/>
          </p:cNvPicPr>
          <p:nvPr/>
        </p:nvPicPr>
        <p:blipFill>
          <a:blip r:embed="rId3"/>
          <a:stretch>
            <a:fillRect/>
          </a:stretch>
        </p:blipFill>
        <p:spPr>
          <a:xfrm>
            <a:off x="6033992" y="1557338"/>
            <a:ext cx="2133785" cy="2139881"/>
          </a:xfrm>
          <a:prstGeom prst="rect">
            <a:avLst/>
          </a:prstGeom>
        </p:spPr>
      </p:pic>
      <p:pic>
        <p:nvPicPr>
          <p:cNvPr id="3" name="Picture 2" descr="Citizens fill a large internet café in sub Saharan Africa."/>
          <p:cNvPicPr>
            <a:picLocks noChangeAspect="1"/>
          </p:cNvPicPr>
          <p:nvPr/>
        </p:nvPicPr>
        <p:blipFill>
          <a:blip r:embed="rId4"/>
          <a:stretch>
            <a:fillRect/>
          </a:stretch>
        </p:blipFill>
        <p:spPr>
          <a:xfrm>
            <a:off x="5322597" y="3761691"/>
            <a:ext cx="3353091" cy="2523963"/>
          </a:xfrm>
          <a:prstGeom prst="rect">
            <a:avLst/>
          </a:prstGeom>
        </p:spPr>
      </p:pic>
    </p:spTree>
    <p:extLst>
      <p:ext uri="{BB962C8B-B14F-4D97-AF65-F5344CB8AC3E}">
        <p14:creationId xmlns:p14="http://schemas.microsoft.com/office/powerpoint/2010/main" val="1245599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Is Economic Growth Good or Bad?</a:t>
            </a:r>
            <a:endParaRPr lang="en-IN" dirty="0"/>
          </a:p>
        </p:txBody>
      </p:sp>
      <p:sp>
        <p:nvSpPr>
          <p:cNvPr id="2" name="Content Placeholder 1"/>
          <p:cNvSpPr>
            <a:spLocks noGrp="1"/>
          </p:cNvSpPr>
          <p:nvPr>
            <p:ph sz="quarter" idx="13"/>
          </p:nvPr>
        </p:nvSpPr>
        <p:spPr>
          <a:xfrm>
            <a:off x="457200" y="1552575"/>
            <a:ext cx="8232128" cy="1879394"/>
          </a:xfrm>
        </p:spPr>
        <p:txBody>
          <a:bodyPr/>
          <a:lstStyle/>
          <a:p>
            <a:pPr marL="0" lvl="0" indent="0">
              <a:buSzPts val="2200"/>
              <a:buNone/>
            </a:pPr>
            <a:r>
              <a:rPr lang="en-US" sz="2000" dirty="0"/>
              <a:t>A central assumption of this chapter is that economic growth is beneficial for citizens.</a:t>
            </a:r>
          </a:p>
          <a:p>
            <a:pPr marL="255600" lvl="0"/>
            <a:r>
              <a:rPr lang="en-US" sz="2000" dirty="0"/>
              <a:t>This seems relatively clear for low-income countries, but some people maintain that further economic growth may not be desirable in high-income countries.</a:t>
            </a:r>
          </a:p>
        </p:txBody>
      </p:sp>
      <p:sp>
        <p:nvSpPr>
          <p:cNvPr id="3" name="Content Placeholder 2"/>
          <p:cNvSpPr>
            <a:spLocks noGrp="1"/>
          </p:cNvSpPr>
          <p:nvPr>
            <p:ph sz="quarter" idx="14"/>
          </p:nvPr>
        </p:nvSpPr>
        <p:spPr>
          <a:xfrm>
            <a:off x="457200" y="3479472"/>
            <a:ext cx="8232128" cy="1983178"/>
          </a:xfrm>
        </p:spPr>
        <p:txBody>
          <a:bodyPr/>
          <a:lstStyle/>
          <a:p>
            <a:pPr marL="0" lvl="0" indent="0">
              <a:buSzPts val="2200"/>
              <a:buNone/>
            </a:pPr>
            <a:r>
              <a:rPr lang="en-US" sz="2000" dirty="0"/>
              <a:t>Arguments against growth might include:</a:t>
            </a:r>
          </a:p>
          <a:p>
            <a:pPr marL="255600" lvl="0"/>
            <a:r>
              <a:rPr lang="en-US" sz="2000" dirty="0"/>
              <a:t>Negative effects on the environment</a:t>
            </a:r>
          </a:p>
          <a:p>
            <a:pPr marL="255600" lvl="0"/>
            <a:r>
              <a:rPr lang="en-US" sz="2000" dirty="0"/>
              <a:t>Depletion of natural resources</a:t>
            </a:r>
          </a:p>
          <a:p>
            <a:pPr marL="255600" lvl="0"/>
            <a:r>
              <a:rPr lang="en-US" sz="2000" dirty="0"/>
              <a:t>Diminishment of distinctive cultures</a:t>
            </a:r>
          </a:p>
        </p:txBody>
      </p:sp>
      <p:sp>
        <p:nvSpPr>
          <p:cNvPr id="4" name="Content Placeholder 3"/>
          <p:cNvSpPr>
            <a:spLocks noGrp="1"/>
          </p:cNvSpPr>
          <p:nvPr>
            <p:ph sz="quarter" idx="15"/>
          </p:nvPr>
        </p:nvSpPr>
        <p:spPr>
          <a:xfrm>
            <a:off x="457200" y="5533901"/>
            <a:ext cx="8232128" cy="774824"/>
          </a:xfrm>
        </p:spPr>
        <p:txBody>
          <a:bodyPr/>
          <a:lstStyle/>
          <a:p>
            <a:pPr marL="0" indent="0">
              <a:buNone/>
            </a:pPr>
            <a:r>
              <a:rPr lang="en-US" sz="2000" dirty="0"/>
              <a:t>Since many of these arguments are normative, economic analysis can contribute to the debate but cannot settle the issue.</a:t>
            </a:r>
          </a:p>
        </p:txBody>
      </p:sp>
    </p:spTree>
    <p:extLst>
      <p:ext uri="{BB962C8B-B14F-4D97-AF65-F5344CB8AC3E}">
        <p14:creationId xmlns:p14="http://schemas.microsoft.com/office/powerpoint/2010/main" val="467015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500"/>
                                        <p:tgtEl>
                                          <p:spTgt spid="2">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
                                            <p:txEl>
                                              <p:pRg st="0" end="0"/>
                                            </p:txEl>
                                          </p:spTgt>
                                        </p:tgtEl>
                                        <p:attrNameLst>
                                          <p:attrName>style.visibility</p:attrName>
                                        </p:attrNameLst>
                                      </p:cBhvr>
                                      <p:to>
                                        <p:strVal val="visible"/>
                                      </p:to>
                                    </p:set>
                                    <p:animEffect transition="in" filter="fade">
                                      <p:cBhvr>
                                        <p:cTn id="31"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Figure 11.1 Average Annual Growth Rates for the World Economy </a:t>
            </a:r>
            <a:r>
              <a:rPr lang="en-US" sz="2000" b="0" dirty="0"/>
              <a:t>(1 of 2)</a:t>
            </a:r>
            <a:endParaRPr lang="en-IN" sz="2000" dirty="0"/>
          </a:p>
        </p:txBody>
      </p:sp>
      <p:pic>
        <p:nvPicPr>
          <p:cNvPr id="7" name="Picture 6" descr="A bar graph depicts the average annual growth rates for the world economy between C. E. 1 and 2021. For long description in Notes pane, press F6.">
            <a:extLst>
              <a:ext uri="{FF2B5EF4-FFF2-40B4-BE49-F238E27FC236}">
                <a16:creationId xmlns:a16="http://schemas.microsoft.com/office/drawing/2014/main" id="{D381EC08-E99C-4C1E-C753-99771E761302}"/>
              </a:ext>
            </a:extLst>
          </p:cNvPr>
          <p:cNvPicPr>
            <a:picLocks noChangeAspect="1"/>
          </p:cNvPicPr>
          <p:nvPr/>
        </p:nvPicPr>
        <p:blipFill>
          <a:blip r:embed="rId3"/>
          <a:stretch>
            <a:fillRect/>
          </a:stretch>
        </p:blipFill>
        <p:spPr>
          <a:xfrm>
            <a:off x="1347559" y="1557338"/>
            <a:ext cx="6448883" cy="3196328"/>
          </a:xfrm>
          <a:prstGeom prst="rect">
            <a:avLst/>
          </a:prstGeom>
        </p:spPr>
      </p:pic>
      <p:sp>
        <p:nvSpPr>
          <p:cNvPr id="6" name="Content Placeholder 5"/>
          <p:cNvSpPr>
            <a:spLocks noGrp="1"/>
          </p:cNvSpPr>
          <p:nvPr>
            <p:ph sz="quarter" idx="15"/>
          </p:nvPr>
        </p:nvSpPr>
        <p:spPr>
          <a:xfrm>
            <a:off x="468313" y="4998354"/>
            <a:ext cx="8218487" cy="1310372"/>
          </a:xfrm>
        </p:spPr>
        <p:txBody>
          <a:bodyPr/>
          <a:lstStyle/>
          <a:p>
            <a:pPr marL="0" lvl="0" indent="0">
              <a:spcBef>
                <a:spcPts val="600"/>
              </a:spcBef>
              <a:buSzPts val="2200"/>
              <a:buNone/>
            </a:pPr>
            <a:r>
              <a:rPr lang="en-US" sz="1800" dirty="0"/>
              <a:t>British economist Angus Maddison began a project estimating worldwide growth rates beginning with the year 1 C.E.</a:t>
            </a:r>
          </a:p>
          <a:p>
            <a:pPr marL="0" lvl="0" indent="0">
              <a:spcBef>
                <a:spcPts val="600"/>
              </a:spcBef>
              <a:buSzPts val="2200"/>
              <a:buNone/>
            </a:pPr>
            <a:r>
              <a:rPr lang="en-US" sz="1800" dirty="0"/>
              <a:t>The Industrial Revolution and its subsequent spread throughout the world resulted in sustained increases in real G</a:t>
            </a:r>
            <a:r>
              <a:rPr lang="en-US" sz="100" dirty="0"/>
              <a:t> </a:t>
            </a:r>
            <a:r>
              <a:rPr lang="en-US" sz="1800" dirty="0"/>
              <a:t>D</a:t>
            </a:r>
            <a:r>
              <a:rPr lang="en-US" sz="100" dirty="0"/>
              <a:t> </a:t>
            </a:r>
            <a:r>
              <a:rPr lang="en-US" sz="1800" dirty="0"/>
              <a:t>P per capita.</a:t>
            </a:r>
          </a:p>
        </p:txBody>
      </p:sp>
    </p:spTree>
    <p:extLst>
      <p:ext uri="{BB962C8B-B14F-4D97-AF65-F5344CB8AC3E}">
        <p14:creationId xmlns:p14="http://schemas.microsoft.com/office/powerpoint/2010/main" val="532392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2002"/>
            <a:ext cx="8229600" cy="1110786"/>
          </a:xfrm>
        </p:spPr>
        <p:txBody>
          <a:bodyPr/>
          <a:lstStyle/>
          <a:p>
            <a:r>
              <a:rPr lang="en-US" sz="3200" dirty="0"/>
              <a:t>Figure 11.1 Average Annual Growth Rates for the World Economy </a:t>
            </a:r>
            <a:r>
              <a:rPr lang="en-US" sz="2000" b="0" dirty="0"/>
              <a:t>(2 of 2)</a:t>
            </a:r>
            <a:endParaRPr lang="en-IN" sz="2000" dirty="0"/>
          </a:p>
        </p:txBody>
      </p:sp>
      <p:pic>
        <p:nvPicPr>
          <p:cNvPr id="7" name="Picture 6" descr="A bar graph depicts the average annual growth rates for the world economy between C. E. 1 and 2021. For long description in Notes pane, press F6.">
            <a:extLst>
              <a:ext uri="{FF2B5EF4-FFF2-40B4-BE49-F238E27FC236}">
                <a16:creationId xmlns:a16="http://schemas.microsoft.com/office/drawing/2014/main" id="{D381EC08-E99C-4C1E-C753-99771E761302}"/>
              </a:ext>
            </a:extLst>
          </p:cNvPr>
          <p:cNvPicPr>
            <a:picLocks noChangeAspect="1"/>
          </p:cNvPicPr>
          <p:nvPr/>
        </p:nvPicPr>
        <p:blipFill>
          <a:blip r:embed="rId3"/>
          <a:stretch>
            <a:fillRect/>
          </a:stretch>
        </p:blipFill>
        <p:spPr>
          <a:xfrm>
            <a:off x="1347559" y="1557338"/>
            <a:ext cx="6448883" cy="3196328"/>
          </a:xfrm>
          <a:prstGeom prst="rect">
            <a:avLst/>
          </a:prstGeom>
        </p:spPr>
      </p:pic>
      <p:sp>
        <p:nvSpPr>
          <p:cNvPr id="6" name="Content Placeholder 5"/>
          <p:cNvSpPr>
            <a:spLocks noGrp="1"/>
          </p:cNvSpPr>
          <p:nvPr>
            <p:ph sz="quarter" idx="15"/>
          </p:nvPr>
        </p:nvSpPr>
        <p:spPr>
          <a:xfrm>
            <a:off x="458027" y="4939782"/>
            <a:ext cx="7895751" cy="1325554"/>
          </a:xfrm>
        </p:spPr>
        <p:txBody>
          <a:bodyPr tIns="0"/>
          <a:lstStyle/>
          <a:p>
            <a:pPr marL="0" indent="0">
              <a:spcBef>
                <a:spcPts val="200"/>
              </a:spcBef>
              <a:buSzPts val="2000"/>
              <a:buNone/>
            </a:pPr>
            <a:r>
              <a:rPr lang="en-US" sz="1600" dirty="0">
                <a:solidFill>
                  <a:schemeClr val="tx1"/>
                </a:solidFill>
              </a:rPr>
              <a:t>The difference between 1.61 percent and 2.2 percent may not seem like much, but over a long period it makes a big difference.</a:t>
            </a:r>
          </a:p>
          <a:p>
            <a:pPr marL="0" indent="0">
              <a:spcBef>
                <a:spcPts val="200"/>
              </a:spcBef>
              <a:buSzPts val="2000"/>
              <a:buNone/>
            </a:pPr>
            <a:r>
              <a:rPr lang="en-US" sz="1600" dirty="0">
                <a:solidFill>
                  <a:schemeClr val="tx1"/>
                </a:solidFill>
              </a:rPr>
              <a:t>Over 50 years, a 1.61 percent growth rate leads to about a 122 percent increase in real G</a:t>
            </a:r>
            <a:r>
              <a:rPr lang="en-US" sz="100" dirty="0">
                <a:solidFill>
                  <a:schemeClr val="tx1"/>
                </a:solidFill>
              </a:rPr>
              <a:t> </a:t>
            </a:r>
            <a:r>
              <a:rPr lang="en-US" sz="1600" dirty="0">
                <a:solidFill>
                  <a:schemeClr val="tx1"/>
                </a:solidFill>
              </a:rPr>
              <a:t>D</a:t>
            </a:r>
            <a:r>
              <a:rPr lang="en-US" sz="100" dirty="0">
                <a:solidFill>
                  <a:schemeClr val="tx1"/>
                </a:solidFill>
              </a:rPr>
              <a:t> </a:t>
            </a:r>
            <a:r>
              <a:rPr lang="en-US" sz="1600" dirty="0">
                <a:solidFill>
                  <a:schemeClr val="tx1"/>
                </a:solidFill>
              </a:rPr>
              <a:t>P per capita.</a:t>
            </a:r>
          </a:p>
          <a:p>
            <a:pPr marL="0" indent="0">
              <a:spcBef>
                <a:spcPts val="200"/>
              </a:spcBef>
              <a:buSzPts val="2000"/>
              <a:buNone/>
            </a:pPr>
            <a:r>
              <a:rPr lang="en-US" sz="1600" dirty="0">
                <a:solidFill>
                  <a:schemeClr val="tx1"/>
                </a:solidFill>
              </a:rPr>
              <a:t>But a 2.20 percent growth rate leads to about a 197 percent increase.</a:t>
            </a:r>
          </a:p>
        </p:txBody>
      </p:sp>
    </p:spTree>
    <p:extLst>
      <p:ext uri="{BB962C8B-B14F-4D97-AF65-F5344CB8AC3E}">
        <p14:creationId xmlns:p14="http://schemas.microsoft.com/office/powerpoint/2010/main" val="312409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Industrial Revolution</a:t>
            </a:r>
            <a:endParaRPr lang="en-IN" dirty="0"/>
          </a:p>
        </p:txBody>
      </p:sp>
      <p:sp>
        <p:nvSpPr>
          <p:cNvPr id="4" name="Content Placeholder 3"/>
          <p:cNvSpPr>
            <a:spLocks noGrp="1"/>
          </p:cNvSpPr>
          <p:nvPr>
            <p:ph sz="quarter" idx="13"/>
          </p:nvPr>
        </p:nvSpPr>
        <p:spPr>
          <a:xfrm>
            <a:off x="457200" y="1556326"/>
            <a:ext cx="8229600" cy="2564411"/>
          </a:xfrm>
        </p:spPr>
        <p:txBody>
          <a:bodyPr/>
          <a:lstStyle/>
          <a:p>
            <a:pPr marL="0" lvl="0" indent="0">
              <a:buSzPts val="2200"/>
              <a:buNone/>
            </a:pPr>
            <a:r>
              <a:rPr lang="en-US" dirty="0"/>
              <a:t>Significant economic growth did not really begin until the </a:t>
            </a:r>
            <a:r>
              <a:rPr lang="en-US" b="1" dirty="0"/>
              <a:t>Industrial Revolution:</a:t>
            </a:r>
            <a:r>
              <a:rPr lang="en-US" dirty="0"/>
              <a:t> The application of mechanical power to the production of goods, beginning in England around 1750.</a:t>
            </a:r>
          </a:p>
          <a:p>
            <a:pPr marL="255600" lvl="0"/>
            <a:r>
              <a:rPr lang="en-US" dirty="0"/>
              <a:t>Before this, production of most goods had relied on human or animal power.</a:t>
            </a:r>
          </a:p>
        </p:txBody>
      </p:sp>
      <p:sp>
        <p:nvSpPr>
          <p:cNvPr id="5" name="Content Placeholder 4"/>
          <p:cNvSpPr>
            <a:spLocks noGrp="1"/>
          </p:cNvSpPr>
          <p:nvPr>
            <p:ph sz="quarter" idx="14"/>
          </p:nvPr>
        </p:nvSpPr>
        <p:spPr>
          <a:xfrm>
            <a:off x="457200" y="4227615"/>
            <a:ext cx="8229600" cy="1353787"/>
          </a:xfrm>
        </p:spPr>
        <p:txBody>
          <a:bodyPr/>
          <a:lstStyle/>
          <a:p>
            <a:pPr marL="432" indent="0">
              <a:buNone/>
            </a:pPr>
            <a:r>
              <a:rPr lang="en-US" dirty="0"/>
              <a:t>The use of mechanical power allowed England and other countries—like the United States, France, and Germany—to begin to experience </a:t>
            </a:r>
            <a:r>
              <a:rPr lang="en-US" b="1" dirty="0"/>
              <a:t>long-run economic growth</a:t>
            </a:r>
            <a:r>
              <a:rPr lang="en-US" dirty="0">
                <a:solidFill>
                  <a:schemeClr val="bg2"/>
                </a:solidFill>
              </a:rPr>
              <a:t>.</a:t>
            </a:r>
          </a:p>
        </p:txBody>
      </p:sp>
    </p:spTree>
    <p:extLst>
      <p:ext uri="{BB962C8B-B14F-4D97-AF65-F5344CB8AC3E}">
        <p14:creationId xmlns:p14="http://schemas.microsoft.com/office/powerpoint/2010/main" val="754005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t>Apply the Concept: Why Did the Industrial Revolution Begin in England? </a:t>
            </a:r>
            <a:r>
              <a:rPr lang="en-US" sz="2000" b="0" dirty="0"/>
              <a:t>(1 of 2)</a:t>
            </a:r>
            <a:endParaRPr lang="en-IN" sz="2000" dirty="0"/>
          </a:p>
        </p:txBody>
      </p:sp>
      <p:sp>
        <p:nvSpPr>
          <p:cNvPr id="6" name="Content Placeholder 5"/>
          <p:cNvSpPr>
            <a:spLocks noGrp="1"/>
          </p:cNvSpPr>
          <p:nvPr>
            <p:ph sz="quarter" idx="15"/>
          </p:nvPr>
        </p:nvSpPr>
        <p:spPr>
          <a:xfrm>
            <a:off x="457199" y="1558412"/>
            <a:ext cx="4055423" cy="4221499"/>
          </a:xfrm>
        </p:spPr>
        <p:txBody>
          <a:bodyPr/>
          <a:lstStyle/>
          <a:p>
            <a:pPr marL="0" lvl="0" indent="0">
              <a:buSzPts val="2200"/>
              <a:buNone/>
            </a:pPr>
            <a:r>
              <a:rPr lang="en-US" sz="2200" dirty="0"/>
              <a:t>Nobel Laureate Douglass North argues that the Glorious Revolution of 1688 was a key turning point in the economic history of Britain.</a:t>
            </a:r>
          </a:p>
          <a:p>
            <a:pPr marL="255600" lvl="0"/>
            <a:r>
              <a:rPr lang="en-US" sz="2200" dirty="0"/>
              <a:t>After that date, the British Parliament, rather than the king, controlled the government. The court system also became independent of the king.</a:t>
            </a:r>
          </a:p>
        </p:txBody>
      </p:sp>
      <p:pic>
        <p:nvPicPr>
          <p:cNvPr id="3" name="Picture 2" descr="The Big Ben clock tower and part of the Gothic style parliamentary building."/>
          <p:cNvPicPr>
            <a:picLocks noChangeAspect="1"/>
          </p:cNvPicPr>
          <p:nvPr/>
        </p:nvPicPr>
        <p:blipFill>
          <a:blip r:embed="rId2"/>
          <a:stretch>
            <a:fillRect/>
          </a:stretch>
        </p:blipFill>
        <p:spPr>
          <a:xfrm>
            <a:off x="5295859" y="1590906"/>
            <a:ext cx="3103133" cy="4608975"/>
          </a:xfrm>
          <a:prstGeom prst="rect">
            <a:avLst/>
          </a:prstGeom>
        </p:spPr>
      </p:pic>
    </p:spTree>
    <p:extLst>
      <p:ext uri="{BB962C8B-B14F-4D97-AF65-F5344CB8AC3E}">
        <p14:creationId xmlns:p14="http://schemas.microsoft.com/office/powerpoint/2010/main" val="2960927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6D90B95B22DD945BDFF45EB84A5E21C" ma:contentTypeVersion="11" ma:contentTypeDescription="Create a new document." ma:contentTypeScope="" ma:versionID="d64c759ff087fb2f361248d72b503ae0">
  <xsd:schema xmlns:xsd="http://www.w3.org/2001/XMLSchema" xmlns:xs="http://www.w3.org/2001/XMLSchema" xmlns:p="http://schemas.microsoft.com/office/2006/metadata/properties" xmlns:ns2="7c1bd8dc-4e40-424f-a15f-9ffcd522197f" xmlns:ns3="6125ffc9-2c56-435e-8267-1393444907b2" targetNamespace="http://schemas.microsoft.com/office/2006/metadata/properties" ma:root="true" ma:fieldsID="7322cfddf5e3a731f65b591fdc9947f5" ns2:_="" ns3:_="">
    <xsd:import namespace="7c1bd8dc-4e40-424f-a15f-9ffcd522197f"/>
    <xsd:import namespace="6125ffc9-2c56-435e-8267-1393444907b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1bd8dc-4e40-424f-a15f-9ffcd52219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125ffc9-2c56-435e-8267-1393444907b2"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9249D5-8809-4B0F-A04A-C5B1D30E39B4}">
  <ds:schemaRefs>
    <ds:schemaRef ds:uri="6125ffc9-2c56-435e-8267-1393444907b2"/>
    <ds:schemaRef ds:uri="http://schemas.microsoft.com/office/infopath/2007/PartnerControls"/>
    <ds:schemaRef ds:uri="http://purl.org/dc/terms/"/>
    <ds:schemaRef ds:uri="http://schemas.openxmlformats.org/package/2006/metadata/core-properties"/>
    <ds:schemaRef ds:uri="http://schemas.microsoft.com/office/2006/metadata/properties"/>
    <ds:schemaRef ds:uri="http://schemas.microsoft.com/office/2006/documentManagement/types"/>
    <ds:schemaRef ds:uri="http://purl.org/dc/elements/1.1/"/>
    <ds:schemaRef ds:uri="7c1bd8dc-4e40-424f-a15f-9ffcd522197f"/>
    <ds:schemaRef ds:uri="http://www.w3.org/XML/1998/namespace"/>
    <ds:schemaRef ds:uri="http://purl.org/dc/dcmitype/"/>
  </ds:schemaRefs>
</ds:datastoreItem>
</file>

<file path=customXml/itemProps2.xml><?xml version="1.0" encoding="utf-8"?>
<ds:datastoreItem xmlns:ds="http://schemas.openxmlformats.org/officeDocument/2006/customXml" ds:itemID="{E06366D6-1495-4074-98CE-CF9667505FD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1bd8dc-4e40-424f-a15f-9ffcd522197f"/>
    <ds:schemaRef ds:uri="6125ffc9-2c56-435e-8267-1393444907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03163EB-5912-4238-B093-473311D29B1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589</TotalTime>
  <Words>6501</Words>
  <Application>Microsoft Office PowerPoint</Application>
  <PresentationFormat>On-screen Show (4:3)</PresentationFormat>
  <Paragraphs>380</Paragraphs>
  <Slides>56</Slides>
  <Notes>18</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56</vt:i4>
      </vt:variant>
    </vt:vector>
  </HeadingPairs>
  <TitlesOfParts>
    <vt:vector size="65" baseType="lpstr">
      <vt:lpstr>Verdana</vt:lpstr>
      <vt:lpstr>Times New Roman</vt:lpstr>
      <vt:lpstr>Symbol</vt:lpstr>
      <vt:lpstr>Noto Sans Symbols</vt:lpstr>
      <vt:lpstr>Arial</vt:lpstr>
      <vt:lpstr>Calibri</vt:lpstr>
      <vt:lpstr>USHE</vt:lpstr>
      <vt:lpstr>USHE_slide options</vt:lpstr>
      <vt:lpstr>Equation</vt:lpstr>
      <vt:lpstr>Macroeconomics</vt:lpstr>
      <vt:lpstr>Chapter Outline</vt:lpstr>
      <vt:lpstr>Technological Change, Creative Destruction, and Rising Living Standards</vt:lpstr>
      <vt:lpstr>Obtaining Economic Growth</vt:lpstr>
      <vt:lpstr>11.1 Economic Growth Over Time and around the World</vt:lpstr>
      <vt:lpstr>Figure 11.1 Average Annual Growth Rates for the World Economy (1 of 2)</vt:lpstr>
      <vt:lpstr>Figure 11.1 Average Annual Growth Rates for the World Economy (2 of 2)</vt:lpstr>
      <vt:lpstr>The Industrial Revolution</vt:lpstr>
      <vt:lpstr>Apply the Concept: Why Did the Industrial Revolution Begin in England? (1 of 2)</vt:lpstr>
      <vt:lpstr>Apply the Concept: Why Did the Industrial Revolution Begin in England? (2 of 2)</vt:lpstr>
      <vt:lpstr>Table 11.1 The Effects of Different Growth Rates on Living Standards</vt:lpstr>
      <vt:lpstr>The Problem with Slow Economic Growth</vt:lpstr>
      <vt:lpstr>The Variation in per Capita Income around the World</vt:lpstr>
      <vt:lpstr>Figure 11.2 G D P per Capita, 2022</vt:lpstr>
      <vt:lpstr>Is Income All That Matters?</vt:lpstr>
      <vt:lpstr>11.2 What Determines How Fast Economies Grow?</vt:lpstr>
      <vt:lpstr>Three Main Sources of Technological Change</vt:lpstr>
      <vt:lpstr>Figure 11.3 The Per-Worker Production Function (1 of 2)</vt:lpstr>
      <vt:lpstr>Figure 11.3 The Per-Worker Production Function (2 of 2)</vt:lpstr>
      <vt:lpstr>Figure 11.4 Technological Change Increases Output per Hour Worked (1 of 3)</vt:lpstr>
      <vt:lpstr>Figure 11.4 Technological Change Increases Output per Hour Worked (2 of 3)</vt:lpstr>
      <vt:lpstr>Figure 11.4 Technological Change Increases Output per Hour Worked (3 of 3)</vt:lpstr>
      <vt:lpstr>Apply the Concept: What Explains the Economic Failure of the Soviet Union?</vt:lpstr>
      <vt:lpstr>New Growth Theory</vt:lpstr>
      <vt:lpstr>New Growth Theory and Knowledge Capital</vt:lpstr>
      <vt:lpstr>Government’s Role in Knowledge Capital Generation</vt:lpstr>
      <vt:lpstr>Protecting Intellectual Property</vt:lpstr>
      <vt:lpstr>Subsidizing R&amp;D and Education</vt:lpstr>
      <vt:lpstr>Joseph Schumpeter and Creative Destruction</vt:lpstr>
      <vt:lpstr>11.3 Economic Growth in the United States</vt:lpstr>
      <vt:lpstr>Figure 11.5 Average Annual Growth Rates in Real G D P per Hour Worked in the United States, 1800–2022</vt:lpstr>
      <vt:lpstr>Is the United States Headed for a Long Period of Slow Growth?</vt:lpstr>
      <vt:lpstr>Measurement Issues</vt:lpstr>
      <vt:lpstr>The Role of Information Technology</vt:lpstr>
      <vt:lpstr>Secular Stagnation? Or a Return to Faster Growth?</vt:lpstr>
      <vt:lpstr>11.4 Why Isn’t the Whole World Rich?</vt:lpstr>
      <vt:lpstr>Figure 11.6 The Catch-Up Predicted by the Economic Growth Model</vt:lpstr>
      <vt:lpstr>Figure 11.7 There Has Been Catch-Up among High-Income Countries</vt:lpstr>
      <vt:lpstr>Figure 11.8 Many Countries Haven’t Been Catching Up</vt:lpstr>
      <vt:lpstr>Figure 11.9 Other High-Income Countries Have Stopped Catching up to the United States</vt:lpstr>
      <vt:lpstr>Why Are Other High-Income Countries Not Catching up to the U.S.? (1 of 2)</vt:lpstr>
      <vt:lpstr>Why Are Other High-Income Countries Not Catching up to the U.S.? (2 of 2)</vt:lpstr>
      <vt:lpstr>Why Don’t More Low-Income Countries Experience Rapid Growth?</vt:lpstr>
      <vt:lpstr>Weak Institutions</vt:lpstr>
      <vt:lpstr>Apply the Concept: Why Hasn’t Mexico Grown as Fast as China?</vt:lpstr>
      <vt:lpstr>Other Reasons for Lack of Growth in Poor Countries</vt:lpstr>
      <vt:lpstr>The Benefits of Globalization (1 of 2)</vt:lpstr>
      <vt:lpstr>The Benefits of Globalization (2 of 2)</vt:lpstr>
      <vt:lpstr>11.5 Growth Policies</vt:lpstr>
      <vt:lpstr>Apply the Concept: Will China’s Standard of Living Exceed That of the United States? (1 of 2)</vt:lpstr>
      <vt:lpstr>Apply the Concept: Will China’s Standard of Living Exceed That of the United States? (2 of 2)</vt:lpstr>
      <vt:lpstr>Pro-Growth Policies</vt:lpstr>
      <vt:lpstr>More Pro-Growth Policies</vt:lpstr>
      <vt:lpstr>Apply the Concept: Is Sub-Saharan Africa on the Road to Economic Growth?</vt:lpstr>
      <vt:lpstr>Is Economic Growth Good or Bad?</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Macroeconomics, Ninth Edition, Chapter 11, Long-Run Economic Growth: Sources and Policies</dc:title>
  <dc:subject>Economics</dc:subject>
  <dc:creator>Hubbard/O'Brien</dc:creator>
  <cp:keywords>Macroeconomics</cp:keywords>
  <dc:description>Long description alt-text is inserted in the notes pane; This presentation contains the hyperlinks.</dc:description>
  <cp:lastModifiedBy>Chiranjeevi Kumar</cp:lastModifiedBy>
  <cp:revision>925</cp:revision>
  <dcterms:modified xsi:type="dcterms:W3CDTF">2024-05-03T12:41:38Z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0x01010086D90B95B22DD945BDFF45EB84A5E21C</vt:lpwstr>
  </property>
</Properties>
</file>